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Lst>
  <p:sldSz cx="18288000" cy="10287000"/>
  <p:notesSz cx="6858000" cy="9144000"/>
  <p:embeddedFontLst>
    <p:embeddedFont>
      <p:font typeface="Calibri" panose="020F0502020204030204" pitchFamily="34" charset="0"/>
      <p:regular r:id="rId17"/>
      <p:bold r:id="rId18"/>
      <p:italic r:id="rId19"/>
      <p:boldItalic r:id="rId20"/>
    </p:embeddedFont>
    <p:embeddedFont>
      <p:font typeface="Cormorant Garamond" panose="020B0604020202020204" charset="0"/>
      <p:regular r:id="rId21"/>
    </p:embeddedFont>
    <p:embeddedFont>
      <p:font typeface="Cormorant Garamond Bold" panose="020B0604020202020204" charset="0"/>
      <p:regular r:id="rId22"/>
    </p:embeddedFont>
    <p:embeddedFont>
      <p:font typeface="Cormorant Garamond Bold Italics" panose="020B0604020202020204" charset="0"/>
      <p:regular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42" d="100"/>
          <a:sy n="42" d="100"/>
        </p:scale>
        <p:origin x="780" y="4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3/23/2025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3/23/2025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3/23/2025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3/23/2025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3/23/2025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3/23/2025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3/23/2025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3/23/2025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svg"/><Relationship Id="rId7" Type="http://schemas.openxmlformats.org/officeDocument/2006/relationships/image" Target="../media/image8.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5.png"/><Relationship Id="rId9" Type="http://schemas.openxmlformats.org/officeDocument/2006/relationships/image" Target="../media/image10.svg"/></Relationships>
</file>

<file path=ppt/slides/_rels/slide3.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image" Target="../media/image16.svg"/></Relationships>
</file>

<file path=ppt/slides/_rels/slide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91919"/>
        </a:solidFill>
        <a:effectLst/>
      </p:bgPr>
    </p:bg>
    <p:spTree>
      <p:nvGrpSpPr>
        <p:cNvPr id="1" name=""/>
        <p:cNvGrpSpPr/>
        <p:nvPr/>
      </p:nvGrpSpPr>
      <p:grpSpPr>
        <a:xfrm>
          <a:off x="0" y="0"/>
          <a:ext cx="0" cy="0"/>
          <a:chOff x="0" y="0"/>
          <a:chExt cx="0" cy="0"/>
        </a:xfrm>
      </p:grpSpPr>
      <p:sp>
        <p:nvSpPr>
          <p:cNvPr id="2" name="AutoShape 2"/>
          <p:cNvSpPr/>
          <p:nvPr/>
        </p:nvSpPr>
        <p:spPr>
          <a:xfrm>
            <a:off x="709228" y="7649976"/>
            <a:ext cx="9018817" cy="0"/>
          </a:xfrm>
          <a:prstGeom prst="line">
            <a:avLst/>
          </a:prstGeom>
          <a:ln w="104775" cap="flat">
            <a:solidFill>
              <a:srgbClr val="FA632A"/>
            </a:solidFill>
            <a:prstDash val="solid"/>
            <a:headEnd type="none" w="sm" len="sm"/>
            <a:tailEnd type="none" w="sm" len="sm"/>
          </a:ln>
        </p:spPr>
      </p:sp>
      <p:grpSp>
        <p:nvGrpSpPr>
          <p:cNvPr id="3" name="Group 3"/>
          <p:cNvGrpSpPr/>
          <p:nvPr/>
        </p:nvGrpSpPr>
        <p:grpSpPr>
          <a:xfrm>
            <a:off x="0" y="-18963909"/>
            <a:ext cx="18288000" cy="29250909"/>
            <a:chOff x="0" y="0"/>
            <a:chExt cx="1452929" cy="2323900"/>
          </a:xfrm>
        </p:grpSpPr>
        <p:sp>
          <p:nvSpPr>
            <p:cNvPr id="4" name="Freeform 4"/>
            <p:cNvSpPr/>
            <p:nvPr/>
          </p:nvSpPr>
          <p:spPr>
            <a:xfrm>
              <a:off x="0" y="0"/>
              <a:ext cx="1452929" cy="2323900"/>
            </a:xfrm>
            <a:custGeom>
              <a:avLst/>
              <a:gdLst/>
              <a:ahLst/>
              <a:cxnLst/>
              <a:rect l="l" t="t" r="r" b="b"/>
              <a:pathLst>
                <a:path w="1452929" h="2323900">
                  <a:moveTo>
                    <a:pt x="0" y="0"/>
                  </a:moveTo>
                  <a:lnTo>
                    <a:pt x="1452929" y="0"/>
                  </a:lnTo>
                  <a:lnTo>
                    <a:pt x="1452929" y="2323900"/>
                  </a:lnTo>
                  <a:lnTo>
                    <a:pt x="0" y="2323900"/>
                  </a:lnTo>
                  <a:close/>
                </a:path>
              </a:pathLst>
            </a:custGeom>
            <a:blipFill>
              <a:blip r:embed="rId2">
                <a:alphaModFix amt="50000"/>
              </a:blip>
              <a:stretch>
                <a:fillRect t="-12521" b="-12521"/>
              </a:stretch>
            </a:blipFill>
          </p:spPr>
        </p:sp>
      </p:grpSp>
      <p:grpSp>
        <p:nvGrpSpPr>
          <p:cNvPr id="5" name="Group 5"/>
          <p:cNvGrpSpPr/>
          <p:nvPr/>
        </p:nvGrpSpPr>
        <p:grpSpPr>
          <a:xfrm>
            <a:off x="9144000" y="-3945078"/>
            <a:ext cx="7531255" cy="14686357"/>
            <a:chOff x="0" y="0"/>
            <a:chExt cx="812800" cy="1585004"/>
          </a:xfrm>
        </p:grpSpPr>
        <p:sp>
          <p:nvSpPr>
            <p:cNvPr id="6" name="Freeform 6"/>
            <p:cNvSpPr/>
            <p:nvPr/>
          </p:nvSpPr>
          <p:spPr>
            <a:xfrm>
              <a:off x="0" y="0"/>
              <a:ext cx="812800" cy="1585004"/>
            </a:xfrm>
            <a:custGeom>
              <a:avLst/>
              <a:gdLst/>
              <a:ahLst/>
              <a:cxnLst/>
              <a:rect l="l" t="t" r="r" b="b"/>
              <a:pathLst>
                <a:path w="812800" h="1585004">
                  <a:moveTo>
                    <a:pt x="0" y="0"/>
                  </a:moveTo>
                  <a:lnTo>
                    <a:pt x="812800" y="0"/>
                  </a:lnTo>
                  <a:lnTo>
                    <a:pt x="812800" y="1585004"/>
                  </a:lnTo>
                  <a:lnTo>
                    <a:pt x="0" y="1585004"/>
                  </a:lnTo>
                  <a:close/>
                </a:path>
              </a:pathLst>
            </a:custGeom>
            <a:blipFill>
              <a:blip r:embed="rId3"/>
              <a:stretch>
                <a:fillRect t="-1353" b="-1353"/>
              </a:stretch>
            </a:blipFill>
          </p:spPr>
        </p:sp>
      </p:grpSp>
      <p:sp>
        <p:nvSpPr>
          <p:cNvPr id="7" name="TextBox 7"/>
          <p:cNvSpPr txBox="1"/>
          <p:nvPr/>
        </p:nvSpPr>
        <p:spPr>
          <a:xfrm>
            <a:off x="1028700" y="5276850"/>
            <a:ext cx="9018817" cy="1997075"/>
          </a:xfrm>
          <a:prstGeom prst="rect">
            <a:avLst/>
          </a:prstGeom>
        </p:spPr>
        <p:txBody>
          <a:bodyPr lIns="0" tIns="0" rIns="0" bIns="0" rtlCol="0" anchor="t">
            <a:spAutoFit/>
          </a:bodyPr>
          <a:lstStyle/>
          <a:p>
            <a:pPr algn="l">
              <a:lnSpc>
                <a:spcPts val="15400"/>
              </a:lnSpc>
            </a:pPr>
            <a:r>
              <a:rPr lang="en-US" sz="14000" b="1" i="1">
                <a:solidFill>
                  <a:srgbClr val="FFFFFF"/>
                </a:solidFill>
                <a:latin typeface="Cormorant Garamond Bold Italics"/>
                <a:ea typeface="Cormorant Garamond Bold Italics"/>
                <a:cs typeface="Cormorant Garamond Bold Italics"/>
                <a:sym typeface="Cormorant Garamond Bold Italics"/>
              </a:rPr>
              <a:t>AURABOT</a:t>
            </a:r>
          </a:p>
        </p:txBody>
      </p:sp>
      <p:sp>
        <p:nvSpPr>
          <p:cNvPr id="8" name="TextBox 8"/>
          <p:cNvSpPr txBox="1"/>
          <p:nvPr/>
        </p:nvSpPr>
        <p:spPr>
          <a:xfrm>
            <a:off x="1028700" y="7959538"/>
            <a:ext cx="9018817" cy="629921"/>
          </a:xfrm>
          <a:prstGeom prst="rect">
            <a:avLst/>
          </a:prstGeom>
        </p:spPr>
        <p:txBody>
          <a:bodyPr lIns="0" tIns="0" rIns="0" bIns="0" rtlCol="0" anchor="t">
            <a:spAutoFit/>
          </a:bodyPr>
          <a:lstStyle/>
          <a:p>
            <a:pPr algn="l">
              <a:lnSpc>
                <a:spcPts val="5179"/>
              </a:lnSpc>
            </a:pPr>
            <a:r>
              <a:rPr lang="en-US" sz="3699" b="1" i="1">
                <a:solidFill>
                  <a:srgbClr val="FFFFFF"/>
                </a:solidFill>
                <a:latin typeface="Cormorant Garamond Bold Italics"/>
                <a:ea typeface="Cormorant Garamond Bold Italics"/>
                <a:cs typeface="Cormorant Garamond Bold Italics"/>
                <a:sym typeface="Cormorant Garamond Bold Italics"/>
              </a:rPr>
              <a:t>AURASAFE</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86EAE9"/>
        </a:solidFill>
        <a:effectLst/>
      </p:bgPr>
    </p:bg>
    <p:spTree>
      <p:nvGrpSpPr>
        <p:cNvPr id="1" name=""/>
        <p:cNvGrpSpPr/>
        <p:nvPr/>
      </p:nvGrpSpPr>
      <p:grpSpPr>
        <a:xfrm>
          <a:off x="0" y="0"/>
          <a:ext cx="0" cy="0"/>
          <a:chOff x="0" y="0"/>
          <a:chExt cx="0" cy="0"/>
        </a:xfrm>
      </p:grpSpPr>
      <p:sp>
        <p:nvSpPr>
          <p:cNvPr id="2" name="TextBox 2"/>
          <p:cNvSpPr txBox="1"/>
          <p:nvPr/>
        </p:nvSpPr>
        <p:spPr>
          <a:xfrm>
            <a:off x="525690" y="463525"/>
            <a:ext cx="16389769" cy="11512239"/>
          </a:xfrm>
          <a:prstGeom prst="rect">
            <a:avLst/>
          </a:prstGeom>
        </p:spPr>
        <p:txBody>
          <a:bodyPr lIns="0" tIns="0" rIns="0" bIns="0" rtlCol="0" anchor="t">
            <a:spAutoFit/>
          </a:bodyPr>
          <a:lstStyle/>
          <a:p>
            <a:pPr marL="731038" lvl="1" indent="-365519" algn="just">
              <a:lnSpc>
                <a:spcPts val="4977"/>
              </a:lnSpc>
              <a:buFont typeface="Arial"/>
              <a:buChar char="•"/>
            </a:pPr>
            <a:r>
              <a:rPr lang="en-US" sz="3386" b="1">
                <a:solidFill>
                  <a:srgbClr val="000000"/>
                </a:solidFill>
                <a:latin typeface="Cormorant Garamond Bold"/>
                <a:ea typeface="Cormorant Garamond Bold"/>
                <a:cs typeface="Cormorant Garamond Bold"/>
                <a:sym typeface="Cormorant Garamond Bold"/>
              </a:rPr>
              <a:t> Connectivity:</a:t>
            </a:r>
          </a:p>
          <a:p>
            <a:pPr marL="1462076" lvl="2" indent="-487359" algn="just">
              <a:lnSpc>
                <a:spcPts val="4977"/>
              </a:lnSpc>
              <a:buFont typeface="Arial"/>
              <a:buChar char="⚬"/>
            </a:pPr>
            <a:r>
              <a:rPr lang="en-US" sz="3386">
                <a:solidFill>
                  <a:srgbClr val="000000"/>
                </a:solidFill>
                <a:latin typeface="Cormorant Garamond"/>
                <a:ea typeface="Cormorant Garamond"/>
                <a:cs typeface="Cormorant Garamond"/>
                <a:sym typeface="Cormorant Garamond"/>
              </a:rPr>
              <a:t>Gigabit Ethernet (RJ-45)</a:t>
            </a:r>
          </a:p>
          <a:p>
            <a:pPr marL="1462076" lvl="2" indent="-487359" algn="just">
              <a:lnSpc>
                <a:spcPts val="4977"/>
              </a:lnSpc>
              <a:buFont typeface="Arial"/>
              <a:buChar char="⚬"/>
            </a:pPr>
            <a:r>
              <a:rPr lang="en-US" sz="3386">
                <a:solidFill>
                  <a:srgbClr val="000000"/>
                </a:solidFill>
                <a:latin typeface="Cormorant Garamond"/>
                <a:ea typeface="Cormorant Garamond"/>
                <a:cs typeface="Cormorant Garamond"/>
                <a:sym typeface="Cormorant Garamond"/>
              </a:rPr>
              <a:t>4 x USB 3.0 ports</a:t>
            </a:r>
          </a:p>
          <a:p>
            <a:pPr marL="1462076" lvl="2" indent="-487359" algn="just">
              <a:lnSpc>
                <a:spcPts val="4977"/>
              </a:lnSpc>
              <a:buFont typeface="Arial"/>
              <a:buChar char="⚬"/>
            </a:pPr>
            <a:r>
              <a:rPr lang="en-US" sz="3386">
                <a:solidFill>
                  <a:srgbClr val="000000"/>
                </a:solidFill>
                <a:latin typeface="Cormorant Garamond"/>
                <a:ea typeface="Cormorant Garamond"/>
                <a:cs typeface="Cormorant Garamond"/>
                <a:sym typeface="Cormorant Garamond"/>
              </a:rPr>
              <a:t>HDMI and DisplayPort support</a:t>
            </a:r>
          </a:p>
          <a:p>
            <a:pPr marL="1462076" lvl="2" indent="-487359" algn="just">
              <a:lnSpc>
                <a:spcPts val="4977"/>
              </a:lnSpc>
              <a:buFont typeface="Arial"/>
              <a:buChar char="⚬"/>
            </a:pPr>
            <a:r>
              <a:rPr lang="en-US" sz="3386">
                <a:solidFill>
                  <a:srgbClr val="000000"/>
                </a:solidFill>
                <a:latin typeface="Cormorant Garamond"/>
                <a:ea typeface="Cormorant Garamond"/>
                <a:cs typeface="Cormorant Garamond"/>
                <a:sym typeface="Cormorant Garamond"/>
              </a:rPr>
              <a:t>MIPI CSI camera interface</a:t>
            </a:r>
          </a:p>
          <a:p>
            <a:pPr algn="just">
              <a:lnSpc>
                <a:spcPts val="4977"/>
              </a:lnSpc>
            </a:pPr>
            <a:r>
              <a:rPr lang="en-US" sz="3386" b="1">
                <a:solidFill>
                  <a:srgbClr val="000000"/>
                </a:solidFill>
                <a:latin typeface="Cormorant Garamond Bold"/>
                <a:ea typeface="Cormorant Garamond Bold"/>
                <a:cs typeface="Cormorant Garamond Bold"/>
                <a:sym typeface="Cormorant Garamond Bold"/>
              </a:rPr>
              <a:t>Power:</a:t>
            </a:r>
          </a:p>
          <a:p>
            <a:pPr marL="731038" lvl="1" indent="-365519" algn="just">
              <a:lnSpc>
                <a:spcPts val="4977"/>
              </a:lnSpc>
              <a:buFont typeface="Arial"/>
              <a:buChar char="•"/>
            </a:pPr>
            <a:r>
              <a:rPr lang="en-US" sz="3386">
                <a:solidFill>
                  <a:srgbClr val="000000"/>
                </a:solidFill>
                <a:latin typeface="Cormorant Garamond"/>
                <a:ea typeface="Cormorant Garamond"/>
                <a:cs typeface="Cormorant Garamond"/>
                <a:sym typeface="Cormorant Garamond"/>
              </a:rPr>
              <a:t>5V/4A DC Barrel Jack or Micro-USB (5V/2A)</a:t>
            </a:r>
          </a:p>
          <a:p>
            <a:pPr marL="731038" lvl="1" indent="-365519" algn="just">
              <a:lnSpc>
                <a:spcPts val="4977"/>
              </a:lnSpc>
              <a:buFont typeface="Arial"/>
              <a:buChar char="•"/>
            </a:pPr>
            <a:r>
              <a:rPr lang="en-US" sz="3386">
                <a:solidFill>
                  <a:srgbClr val="000000"/>
                </a:solidFill>
                <a:latin typeface="Cormorant Garamond"/>
                <a:ea typeface="Cormorant Garamond"/>
                <a:cs typeface="Cormorant Garamond"/>
                <a:sym typeface="Cormorant Garamond"/>
              </a:rPr>
              <a:t>Power modes: 5W and 10W</a:t>
            </a:r>
          </a:p>
          <a:p>
            <a:pPr algn="just">
              <a:lnSpc>
                <a:spcPts val="4439"/>
              </a:lnSpc>
            </a:pPr>
            <a:r>
              <a:rPr lang="en-US" sz="3019" b="1">
                <a:solidFill>
                  <a:srgbClr val="000000"/>
                </a:solidFill>
                <a:latin typeface="Cormorant Garamond Bold"/>
                <a:ea typeface="Cormorant Garamond Bold"/>
                <a:cs typeface="Cormorant Garamond Bold"/>
                <a:sym typeface="Cormorant Garamond Bold"/>
              </a:rPr>
              <a:t>I/O Ports:</a:t>
            </a:r>
          </a:p>
          <a:p>
            <a:pPr marL="731038" lvl="1" indent="-365519" algn="just">
              <a:lnSpc>
                <a:spcPts val="4977"/>
              </a:lnSpc>
              <a:buFont typeface="Arial"/>
              <a:buChar char="•"/>
            </a:pPr>
            <a:r>
              <a:rPr lang="en-US" sz="3386">
                <a:solidFill>
                  <a:srgbClr val="000000"/>
                </a:solidFill>
                <a:latin typeface="Cormorant Garamond"/>
                <a:ea typeface="Cormorant Garamond"/>
                <a:cs typeface="Cormorant Garamond"/>
                <a:sym typeface="Cormorant Garamond"/>
              </a:rPr>
              <a:t>40-pin GPIO Header (Raspberry Pi compatible)</a:t>
            </a:r>
          </a:p>
          <a:p>
            <a:pPr marL="731038" lvl="1" indent="-365519" algn="just">
              <a:lnSpc>
                <a:spcPts val="4977"/>
              </a:lnSpc>
              <a:buFont typeface="Arial"/>
              <a:buChar char="•"/>
            </a:pPr>
            <a:r>
              <a:rPr lang="en-US" sz="3386">
                <a:solidFill>
                  <a:srgbClr val="000000"/>
                </a:solidFill>
                <a:latin typeface="Cormorant Garamond"/>
                <a:ea typeface="Cormorant Garamond"/>
                <a:cs typeface="Cormorant Garamond"/>
                <a:sym typeface="Cormorant Garamond"/>
              </a:rPr>
              <a:t>I2C, I2S, UART, SPI, and PWM support</a:t>
            </a:r>
          </a:p>
          <a:p>
            <a:pPr algn="just">
              <a:lnSpc>
                <a:spcPts val="4977"/>
              </a:lnSpc>
            </a:pPr>
            <a:endParaRPr lang="en-US" sz="3386">
              <a:solidFill>
                <a:srgbClr val="000000"/>
              </a:solidFill>
              <a:latin typeface="Cormorant Garamond"/>
              <a:ea typeface="Cormorant Garamond"/>
              <a:cs typeface="Cormorant Garamond"/>
              <a:sym typeface="Cormorant Garamond"/>
            </a:endParaRPr>
          </a:p>
          <a:p>
            <a:pPr algn="just">
              <a:lnSpc>
                <a:spcPts val="4977"/>
              </a:lnSpc>
            </a:pPr>
            <a:r>
              <a:rPr lang="en-US" sz="3386" b="1">
                <a:solidFill>
                  <a:srgbClr val="000000"/>
                </a:solidFill>
                <a:latin typeface="Cormorant Garamond Bold"/>
                <a:ea typeface="Cormorant Garamond Bold"/>
                <a:cs typeface="Cormorant Garamond Bold"/>
                <a:sym typeface="Cormorant Garamond Bold"/>
              </a:rPr>
              <a:t>2. Software Support:</a:t>
            </a:r>
          </a:p>
          <a:p>
            <a:pPr marL="731038" lvl="1" indent="-365519" algn="just">
              <a:lnSpc>
                <a:spcPts val="4977"/>
              </a:lnSpc>
              <a:buFont typeface="Arial"/>
              <a:buChar char="•"/>
            </a:pPr>
            <a:r>
              <a:rPr lang="en-US" sz="3386" b="1">
                <a:solidFill>
                  <a:srgbClr val="000000"/>
                </a:solidFill>
                <a:latin typeface="Cormorant Garamond Bold"/>
                <a:ea typeface="Cormorant Garamond Bold"/>
                <a:cs typeface="Cormorant Garamond Bold"/>
                <a:sym typeface="Cormorant Garamond Bold"/>
              </a:rPr>
              <a:t>Operating System</a:t>
            </a:r>
            <a:r>
              <a:rPr lang="en-US" sz="3386">
                <a:solidFill>
                  <a:srgbClr val="000000"/>
                </a:solidFill>
                <a:latin typeface="Cormorant Garamond"/>
                <a:ea typeface="Cormorant Garamond"/>
                <a:cs typeface="Cormorant Garamond"/>
                <a:sym typeface="Cormorant Garamond"/>
              </a:rPr>
              <a:t>: Ubuntu-based NVIDIA JetPack SDK (includes CUDA, cuDNN, TensorRT, OpenCV, and DeepStream)</a:t>
            </a:r>
          </a:p>
          <a:p>
            <a:pPr algn="just">
              <a:lnSpc>
                <a:spcPts val="4304"/>
              </a:lnSpc>
            </a:pPr>
            <a:endParaRPr lang="en-US" sz="3386">
              <a:solidFill>
                <a:srgbClr val="000000"/>
              </a:solidFill>
              <a:latin typeface="Cormorant Garamond"/>
              <a:ea typeface="Cormorant Garamond"/>
              <a:cs typeface="Cormorant Garamond"/>
              <a:sym typeface="Cormorant Garamond"/>
            </a:endParaRPr>
          </a:p>
          <a:p>
            <a:pPr algn="just">
              <a:lnSpc>
                <a:spcPts val="4304"/>
              </a:lnSpc>
            </a:pPr>
            <a:endParaRPr lang="en-US" sz="3386">
              <a:solidFill>
                <a:srgbClr val="000000"/>
              </a:solidFill>
              <a:latin typeface="Cormorant Garamond"/>
              <a:ea typeface="Cormorant Garamond"/>
              <a:cs typeface="Cormorant Garamond"/>
              <a:sym typeface="Cormorant Garamond"/>
            </a:endParaRPr>
          </a:p>
          <a:p>
            <a:pPr algn="l">
              <a:lnSpc>
                <a:spcPts val="4304"/>
              </a:lnSpc>
            </a:pPr>
            <a:endParaRPr lang="en-US" sz="3386">
              <a:solidFill>
                <a:srgbClr val="000000"/>
              </a:solidFill>
              <a:latin typeface="Cormorant Garamond"/>
              <a:ea typeface="Cormorant Garamond"/>
              <a:cs typeface="Cormorant Garamond"/>
              <a:sym typeface="Cormorant Garamond"/>
            </a:endParaRPr>
          </a:p>
          <a:p>
            <a:pPr algn="l">
              <a:lnSpc>
                <a:spcPts val="4304"/>
              </a:lnSpc>
            </a:pPr>
            <a:endParaRPr lang="en-US" sz="3386">
              <a:solidFill>
                <a:srgbClr val="000000"/>
              </a:solidFill>
              <a:latin typeface="Cormorant Garamond"/>
              <a:ea typeface="Cormorant Garamond"/>
              <a:cs typeface="Cormorant Garamond"/>
              <a:sym typeface="Cormorant Garamond"/>
            </a:endParaRPr>
          </a:p>
        </p:txBody>
      </p:sp>
      <p:grpSp>
        <p:nvGrpSpPr>
          <p:cNvPr id="3" name="Group 3"/>
          <p:cNvGrpSpPr/>
          <p:nvPr/>
        </p:nvGrpSpPr>
        <p:grpSpPr>
          <a:xfrm>
            <a:off x="14681719" y="242254"/>
            <a:ext cx="3006328" cy="613992"/>
            <a:chOff x="0" y="0"/>
            <a:chExt cx="4008437" cy="818656"/>
          </a:xfrm>
        </p:grpSpPr>
        <p:sp>
          <p:nvSpPr>
            <p:cNvPr id="4" name="TextBox 4"/>
            <p:cNvSpPr txBox="1"/>
            <p:nvPr/>
          </p:nvSpPr>
          <p:spPr>
            <a:xfrm>
              <a:off x="0" y="25153"/>
              <a:ext cx="3732705" cy="682626"/>
            </a:xfrm>
            <a:prstGeom prst="rect">
              <a:avLst/>
            </a:prstGeom>
          </p:spPr>
          <p:txBody>
            <a:bodyPr lIns="0" tIns="0" rIns="0" bIns="0" rtlCol="0" anchor="t">
              <a:spAutoFit/>
            </a:bodyPr>
            <a:lstStyle/>
            <a:p>
              <a:pPr algn="ctr">
                <a:lnSpc>
                  <a:spcPts val="4499"/>
                </a:lnSpc>
                <a:spcBef>
                  <a:spcPct val="0"/>
                </a:spcBef>
              </a:pPr>
              <a:r>
                <a:rPr lang="en-US" sz="2999" b="1">
                  <a:solidFill>
                    <a:srgbClr val="191919"/>
                  </a:solidFill>
                  <a:latin typeface="Cormorant Garamond Bold"/>
                  <a:ea typeface="Cormorant Garamond Bold"/>
                  <a:cs typeface="Cormorant Garamond Bold"/>
                  <a:sym typeface="Cormorant Garamond Bold"/>
                </a:rPr>
                <a:t>AURASAFE</a:t>
              </a:r>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a:extLst>
              <a:ext uri="{C183D7F6-B498-43B3-948B-1728B52AA6E4}">
                <adec:decorative xmlns:adec="http://schemas.microsoft.com/office/drawing/2017/decorative" val="1"/>
              </a:ext>
            </a:extLst>
          </p:cNvPr>
          <p:cNvSpPr/>
          <p:nvPr/>
        </p:nvSpPr>
        <p:spPr>
          <a:xfrm>
            <a:off x="9144000" y="-1066"/>
            <a:ext cx="9144000" cy="10287000"/>
          </a:xfrm>
          <a:prstGeom prst="rect">
            <a:avLst/>
          </a:prstGeom>
          <a:solidFill>
            <a:srgbClr val="FA632A"/>
          </a:solidFill>
        </p:spPr>
      </p:sp>
      <p:sp>
        <p:nvSpPr>
          <p:cNvPr id="3" name="TextBox 3"/>
          <p:cNvSpPr txBox="1"/>
          <p:nvPr/>
        </p:nvSpPr>
        <p:spPr>
          <a:xfrm>
            <a:off x="266336" y="1828167"/>
            <a:ext cx="5993059" cy="1828800"/>
          </a:xfrm>
          <a:prstGeom prst="rect">
            <a:avLst/>
          </a:prstGeom>
        </p:spPr>
        <p:txBody>
          <a:bodyPr lIns="0" tIns="0" rIns="0" bIns="0" rtlCol="0" anchor="t">
            <a:spAutoFit/>
          </a:bodyPr>
          <a:lstStyle/>
          <a:p>
            <a:pPr algn="l">
              <a:lnSpc>
                <a:spcPts val="7200"/>
              </a:lnSpc>
            </a:pPr>
            <a:r>
              <a:rPr lang="en-US" sz="6000" b="1">
                <a:solidFill>
                  <a:srgbClr val="14110F"/>
                </a:solidFill>
                <a:latin typeface="Cormorant Garamond Bold"/>
                <a:ea typeface="Cormorant Garamond Bold"/>
                <a:cs typeface="Cormorant Garamond Bold"/>
                <a:sym typeface="Cormorant Garamond Bold"/>
              </a:rPr>
              <a:t>ADVANTAGES</a:t>
            </a:r>
          </a:p>
          <a:p>
            <a:pPr algn="l">
              <a:lnSpc>
                <a:spcPts val="7200"/>
              </a:lnSpc>
            </a:pPr>
            <a:endParaRPr lang="en-US" sz="6000" b="1">
              <a:solidFill>
                <a:srgbClr val="14110F"/>
              </a:solidFill>
              <a:latin typeface="Cormorant Garamond Bold"/>
              <a:ea typeface="Cormorant Garamond Bold"/>
              <a:cs typeface="Cormorant Garamond Bold"/>
              <a:sym typeface="Cormorant Garamond Bold"/>
            </a:endParaRPr>
          </a:p>
        </p:txBody>
      </p:sp>
      <p:sp>
        <p:nvSpPr>
          <p:cNvPr id="4" name="TextBox 4"/>
          <p:cNvSpPr txBox="1"/>
          <p:nvPr/>
        </p:nvSpPr>
        <p:spPr>
          <a:xfrm>
            <a:off x="2341049" y="5608454"/>
            <a:ext cx="4441759" cy="396875"/>
          </a:xfrm>
          <a:prstGeom prst="rect">
            <a:avLst/>
          </a:prstGeom>
        </p:spPr>
        <p:txBody>
          <a:bodyPr lIns="0" tIns="0" rIns="0" bIns="0" rtlCol="0" anchor="t">
            <a:spAutoFit/>
          </a:bodyPr>
          <a:lstStyle/>
          <a:p>
            <a:pPr algn="l">
              <a:lnSpc>
                <a:spcPts val="3250"/>
              </a:lnSpc>
            </a:pPr>
            <a:r>
              <a:rPr lang="en-US" sz="2500">
                <a:solidFill>
                  <a:srgbClr val="FFFFFF"/>
                </a:solidFill>
                <a:latin typeface="Cormorant Garamond"/>
                <a:ea typeface="Cormorant Garamond"/>
                <a:cs typeface="Cormorant Garamond"/>
                <a:sym typeface="Cormorant Garamond"/>
              </a:rPr>
              <a:t>North Fortberry</a:t>
            </a:r>
          </a:p>
        </p:txBody>
      </p:sp>
      <p:sp>
        <p:nvSpPr>
          <p:cNvPr id="5" name="TextBox 5"/>
          <p:cNvSpPr txBox="1"/>
          <p:nvPr/>
        </p:nvSpPr>
        <p:spPr>
          <a:xfrm>
            <a:off x="2341049" y="6467114"/>
            <a:ext cx="4441759" cy="396875"/>
          </a:xfrm>
          <a:prstGeom prst="rect">
            <a:avLst/>
          </a:prstGeom>
        </p:spPr>
        <p:txBody>
          <a:bodyPr lIns="0" tIns="0" rIns="0" bIns="0" rtlCol="0" anchor="t">
            <a:spAutoFit/>
          </a:bodyPr>
          <a:lstStyle/>
          <a:p>
            <a:pPr algn="l">
              <a:lnSpc>
                <a:spcPts val="3250"/>
              </a:lnSpc>
            </a:pPr>
            <a:r>
              <a:rPr lang="en-US" sz="2500">
                <a:solidFill>
                  <a:srgbClr val="FFFFFF"/>
                </a:solidFill>
                <a:latin typeface="Cormorant Garamond"/>
                <a:ea typeface="Cormorant Garamond"/>
                <a:cs typeface="Cormorant Garamond"/>
                <a:sym typeface="Cormorant Garamond"/>
              </a:rPr>
              <a:t>Grayerville</a:t>
            </a:r>
          </a:p>
        </p:txBody>
      </p:sp>
      <p:sp>
        <p:nvSpPr>
          <p:cNvPr id="6" name="TextBox 6"/>
          <p:cNvSpPr txBox="1"/>
          <p:nvPr/>
        </p:nvSpPr>
        <p:spPr>
          <a:xfrm>
            <a:off x="2341049" y="7325773"/>
            <a:ext cx="4441759" cy="396875"/>
          </a:xfrm>
          <a:prstGeom prst="rect">
            <a:avLst/>
          </a:prstGeom>
        </p:spPr>
        <p:txBody>
          <a:bodyPr lIns="0" tIns="0" rIns="0" bIns="0" rtlCol="0" anchor="t">
            <a:spAutoFit/>
          </a:bodyPr>
          <a:lstStyle/>
          <a:p>
            <a:pPr algn="l">
              <a:lnSpc>
                <a:spcPts val="3250"/>
              </a:lnSpc>
            </a:pPr>
            <a:r>
              <a:rPr lang="en-US" sz="2500">
                <a:solidFill>
                  <a:srgbClr val="FFFFFF"/>
                </a:solidFill>
                <a:latin typeface="Cormorant Garamond"/>
                <a:ea typeface="Cormorant Garamond"/>
                <a:cs typeface="Cormorant Garamond"/>
                <a:sym typeface="Cormorant Garamond"/>
              </a:rPr>
              <a:t>Rainbow Clove</a:t>
            </a:r>
          </a:p>
        </p:txBody>
      </p:sp>
      <p:sp>
        <p:nvSpPr>
          <p:cNvPr id="7" name="AutoShape 7">
            <a:extLst>
              <a:ext uri="{C183D7F6-B498-43B3-948B-1728B52AA6E4}">
                <adec:decorative xmlns:adec="http://schemas.microsoft.com/office/drawing/2017/decorative" val="1"/>
              </a:ext>
            </a:extLst>
          </p:cNvPr>
          <p:cNvSpPr/>
          <p:nvPr/>
        </p:nvSpPr>
        <p:spPr>
          <a:xfrm>
            <a:off x="1169875" y="1351917"/>
            <a:ext cx="6783906" cy="0"/>
          </a:xfrm>
          <a:prstGeom prst="line">
            <a:avLst/>
          </a:prstGeom>
          <a:ln w="104775" cap="flat">
            <a:solidFill>
              <a:srgbClr val="FA632A"/>
            </a:solidFill>
            <a:prstDash val="solid"/>
            <a:headEnd type="none" w="sm" len="sm"/>
            <a:tailEnd type="none" w="sm" len="sm"/>
          </a:ln>
        </p:spPr>
      </p:sp>
      <p:sp>
        <p:nvSpPr>
          <p:cNvPr id="8" name="TextBox 8"/>
          <p:cNvSpPr txBox="1"/>
          <p:nvPr/>
        </p:nvSpPr>
        <p:spPr>
          <a:xfrm>
            <a:off x="574765" y="4630"/>
            <a:ext cx="7974125" cy="1285864"/>
          </a:xfrm>
          <a:prstGeom prst="rect">
            <a:avLst/>
          </a:prstGeom>
        </p:spPr>
        <p:txBody>
          <a:bodyPr wrap="square" lIns="0" tIns="0" rIns="0" bIns="0" rtlCol="0" anchor="t">
            <a:spAutoFit/>
          </a:bodyPr>
          <a:lstStyle/>
          <a:p>
            <a:pPr algn="ctr">
              <a:lnSpc>
                <a:spcPts val="10500"/>
              </a:lnSpc>
            </a:pPr>
            <a:r>
              <a:rPr lang="en-US" sz="7500" b="1" dirty="0">
                <a:solidFill>
                  <a:srgbClr val="000000"/>
                </a:solidFill>
                <a:latin typeface="Cormorant Garamond Bold"/>
                <a:ea typeface="Cormorant Garamond Bold"/>
                <a:cs typeface="Cormorant Garamond Bold"/>
                <a:sym typeface="Cormorant Garamond Bold"/>
              </a:rPr>
              <a:t>FUTURE SCOPE</a:t>
            </a:r>
          </a:p>
        </p:txBody>
      </p:sp>
      <p:sp>
        <p:nvSpPr>
          <p:cNvPr id="9" name="TextBox 9"/>
          <p:cNvSpPr txBox="1"/>
          <p:nvPr/>
        </p:nvSpPr>
        <p:spPr>
          <a:xfrm>
            <a:off x="266336" y="3118759"/>
            <a:ext cx="8591185" cy="5795898"/>
          </a:xfrm>
          <a:prstGeom prst="rect">
            <a:avLst/>
          </a:prstGeom>
        </p:spPr>
        <p:txBody>
          <a:bodyPr lIns="0" tIns="0" rIns="0" bIns="0" rtlCol="0" anchor="t">
            <a:spAutoFit/>
          </a:bodyPr>
          <a:lstStyle/>
          <a:p>
            <a:pPr algn="just">
              <a:lnSpc>
                <a:spcPts val="5168"/>
              </a:lnSpc>
            </a:pPr>
            <a:r>
              <a:rPr lang="en-US" sz="3400" spc="51">
                <a:solidFill>
                  <a:srgbClr val="000000"/>
                </a:solidFill>
                <a:latin typeface="Cormorant Garamond"/>
                <a:ea typeface="Cormorant Garamond"/>
                <a:cs typeface="Cormorant Garamond"/>
                <a:sym typeface="Cormorant Garamond"/>
              </a:rPr>
              <a:t>The future scope of this Intrusion Detection System (IDS) with Blockchain Integration includes AI-powered threat analysis for smarter intrusion detection, IoT security integration for smart homes and industries, and a hybrid cloud-edge model for enhanced security analytics. It can evolve into an automated threat response system and a global blockchain-based security network for real-time threat intelligence sharing</a:t>
            </a:r>
          </a:p>
        </p:txBody>
      </p:sp>
      <p:pic>
        <p:nvPicPr>
          <p:cNvPr id="10" name="Picture 10" descr="pie chart"/>
          <p:cNvPicPr>
            <a:picLocks noChangeAspect="1"/>
          </p:cNvPicPr>
          <p:nvPr/>
        </p:nvPicPr>
        <p:blipFill>
          <a:blip r:embed="rId2"/>
          <a:stretch>
            <a:fillRect/>
          </a:stretch>
        </p:blipFill>
        <p:spPr>
          <a:xfrm>
            <a:off x="9965434" y="1728960"/>
            <a:ext cx="7472761" cy="7126763"/>
          </a:xfrm>
          <a:prstGeom prst="rect">
            <a:avLst/>
          </a:prstGeom>
        </p:spPr>
      </p:pic>
      <p:grpSp>
        <p:nvGrpSpPr>
          <p:cNvPr id="11" name="Group 11"/>
          <p:cNvGrpSpPr/>
          <p:nvPr/>
        </p:nvGrpSpPr>
        <p:grpSpPr>
          <a:xfrm>
            <a:off x="14815042" y="166431"/>
            <a:ext cx="3006328" cy="613992"/>
            <a:chOff x="0" y="0"/>
            <a:chExt cx="4008437" cy="818656"/>
          </a:xfrm>
        </p:grpSpPr>
        <p:sp>
          <p:nvSpPr>
            <p:cNvPr id="12" name="TextBox 12"/>
            <p:cNvSpPr txBox="1"/>
            <p:nvPr/>
          </p:nvSpPr>
          <p:spPr>
            <a:xfrm>
              <a:off x="0" y="25153"/>
              <a:ext cx="3732705" cy="682626"/>
            </a:xfrm>
            <a:prstGeom prst="rect">
              <a:avLst/>
            </a:prstGeom>
          </p:spPr>
          <p:txBody>
            <a:bodyPr lIns="0" tIns="0" rIns="0" bIns="0" rtlCol="0" anchor="t">
              <a:spAutoFit/>
            </a:bodyPr>
            <a:lstStyle/>
            <a:p>
              <a:pPr algn="ctr">
                <a:lnSpc>
                  <a:spcPts val="4499"/>
                </a:lnSpc>
                <a:spcBef>
                  <a:spcPct val="0"/>
                </a:spcBef>
              </a:pPr>
              <a:r>
                <a:rPr lang="en-US" sz="2999" b="1">
                  <a:solidFill>
                    <a:srgbClr val="FFFFFF"/>
                  </a:solidFill>
                  <a:latin typeface="Cormorant Garamond Bold"/>
                  <a:ea typeface="Cormorant Garamond Bold"/>
                  <a:cs typeface="Cormorant Garamond Bold"/>
                  <a:sym typeface="Cormorant Garamond Bold"/>
                </a:rPr>
                <a:t>AURASAFE</a:t>
              </a:r>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91919"/>
        </a:solidFill>
        <a:effectLst/>
      </p:bgPr>
    </p:bg>
    <p:spTree>
      <p:nvGrpSpPr>
        <p:cNvPr id="1" name=""/>
        <p:cNvGrpSpPr/>
        <p:nvPr/>
      </p:nvGrpSpPr>
      <p:grpSpPr>
        <a:xfrm>
          <a:off x="0" y="0"/>
          <a:ext cx="0" cy="0"/>
          <a:chOff x="0" y="0"/>
          <a:chExt cx="0" cy="0"/>
        </a:xfrm>
      </p:grpSpPr>
      <p:pic>
        <p:nvPicPr>
          <p:cNvPr id="2" name="Picture 2" descr="stacked bar chart"/>
          <p:cNvPicPr>
            <a:picLocks noChangeAspect="1"/>
          </p:cNvPicPr>
          <p:nvPr/>
        </p:nvPicPr>
        <p:blipFill>
          <a:blip r:embed="rId2"/>
          <a:stretch>
            <a:fillRect/>
          </a:stretch>
        </p:blipFill>
        <p:spPr>
          <a:xfrm>
            <a:off x="9781031" y="777758"/>
            <a:ext cx="8498812" cy="9251501"/>
          </a:xfrm>
          <a:prstGeom prst="rect">
            <a:avLst/>
          </a:prstGeom>
        </p:spPr>
      </p:pic>
      <p:sp>
        <p:nvSpPr>
          <p:cNvPr id="3" name="AutoShape 3"/>
          <p:cNvSpPr/>
          <p:nvPr/>
        </p:nvSpPr>
        <p:spPr>
          <a:xfrm>
            <a:off x="0" y="1455053"/>
            <a:ext cx="8905152" cy="52388"/>
          </a:xfrm>
          <a:prstGeom prst="line">
            <a:avLst/>
          </a:prstGeom>
          <a:ln w="104775" cap="flat">
            <a:solidFill>
              <a:srgbClr val="7B7677"/>
            </a:solidFill>
            <a:prstDash val="solid"/>
            <a:headEnd type="none" w="sm" len="sm"/>
            <a:tailEnd type="none" w="sm" len="sm"/>
          </a:ln>
        </p:spPr>
      </p:sp>
      <p:grpSp>
        <p:nvGrpSpPr>
          <p:cNvPr id="4" name="Group 4"/>
          <p:cNvGrpSpPr/>
          <p:nvPr/>
        </p:nvGrpSpPr>
        <p:grpSpPr>
          <a:xfrm>
            <a:off x="14681719" y="242254"/>
            <a:ext cx="3006328" cy="613992"/>
            <a:chOff x="0" y="0"/>
            <a:chExt cx="4008437" cy="818656"/>
          </a:xfrm>
        </p:grpSpPr>
        <p:sp>
          <p:nvSpPr>
            <p:cNvPr id="5" name="TextBox 5"/>
            <p:cNvSpPr txBox="1"/>
            <p:nvPr/>
          </p:nvSpPr>
          <p:spPr>
            <a:xfrm>
              <a:off x="0" y="25153"/>
              <a:ext cx="3732705" cy="682626"/>
            </a:xfrm>
            <a:prstGeom prst="rect">
              <a:avLst/>
            </a:prstGeom>
          </p:spPr>
          <p:txBody>
            <a:bodyPr lIns="0" tIns="0" rIns="0" bIns="0" rtlCol="0" anchor="t">
              <a:spAutoFit/>
            </a:bodyPr>
            <a:lstStyle/>
            <a:p>
              <a:pPr algn="ctr">
                <a:lnSpc>
                  <a:spcPts val="4499"/>
                </a:lnSpc>
                <a:spcBef>
                  <a:spcPct val="0"/>
                </a:spcBef>
              </a:pPr>
              <a:r>
                <a:rPr lang="en-US" sz="2999" b="1">
                  <a:solidFill>
                    <a:srgbClr val="FFFFFF"/>
                  </a:solidFill>
                  <a:latin typeface="Cormorant Garamond Bold"/>
                  <a:ea typeface="Cormorant Garamond Bold"/>
                  <a:cs typeface="Cormorant Garamond Bold"/>
                  <a:sym typeface="Cormorant Garamond Bold"/>
                </a:rPr>
                <a:t>AURASAFE</a:t>
              </a:r>
            </a:p>
          </p:txBody>
        </p:sp>
      </p:grpSp>
      <p:sp>
        <p:nvSpPr>
          <p:cNvPr id="6" name="Freeform 6"/>
          <p:cNvSpPr/>
          <p:nvPr/>
        </p:nvSpPr>
        <p:spPr>
          <a:xfrm>
            <a:off x="7515813" y="62614"/>
            <a:ext cx="1125722" cy="1486102"/>
          </a:xfrm>
          <a:custGeom>
            <a:avLst/>
            <a:gdLst/>
            <a:ahLst/>
            <a:cxnLst/>
            <a:rect l="l" t="t" r="r" b="b"/>
            <a:pathLst>
              <a:path w="1125722" h="1486102">
                <a:moveTo>
                  <a:pt x="0" y="0"/>
                </a:moveTo>
                <a:lnTo>
                  <a:pt x="1125722" y="0"/>
                </a:lnTo>
                <a:lnTo>
                  <a:pt x="1125722" y="1486102"/>
                </a:lnTo>
                <a:lnTo>
                  <a:pt x="0" y="1486102"/>
                </a:lnTo>
                <a:lnTo>
                  <a:pt x="0" y="0"/>
                </a:lnTo>
                <a:close/>
              </a:path>
            </a:pathLst>
          </a:custGeom>
          <a:blipFill>
            <a:blip r:embed="rId3"/>
            <a:stretch>
              <a:fillRect/>
            </a:stretch>
          </a:blipFill>
        </p:spPr>
      </p:sp>
      <p:sp>
        <p:nvSpPr>
          <p:cNvPr id="7" name="TextBox 7"/>
          <p:cNvSpPr txBox="1"/>
          <p:nvPr/>
        </p:nvSpPr>
        <p:spPr>
          <a:xfrm>
            <a:off x="244426" y="2125326"/>
            <a:ext cx="9144000" cy="8002817"/>
          </a:xfrm>
          <a:prstGeom prst="rect">
            <a:avLst/>
          </a:prstGeom>
        </p:spPr>
        <p:txBody>
          <a:bodyPr lIns="0" tIns="0" rIns="0" bIns="0" rtlCol="0" anchor="t">
            <a:spAutoFit/>
          </a:bodyPr>
          <a:lstStyle/>
          <a:p>
            <a:pPr algn="just">
              <a:lnSpc>
                <a:spcPts val="4897"/>
              </a:lnSpc>
            </a:pPr>
            <a:r>
              <a:rPr lang="en-US" sz="2968">
                <a:solidFill>
                  <a:srgbClr val="FFFFFF"/>
                </a:solidFill>
                <a:latin typeface="Cormorant Garamond"/>
                <a:ea typeface="Cormorant Garamond"/>
                <a:cs typeface="Cormorant Garamond"/>
                <a:sym typeface="Cormorant Garamond"/>
              </a:rPr>
              <a:t>The blockchain and AI-based intrusion detection system is highly demanded due to growing cyber attacks in sectors such as finance, healthcare, and critical services. Its key advantages are employing AI for detecting abnormal behavior, blockchain for secure and immutable security logs, and a self-healing mechanism for automatic repair. The average cost is associated with high upfront development costs but low recurring expenses. There is high potential for generating revenue through subscription models, business licensing, and managed security services. It can scale quickly, supporting small devices such as Jetson Nano and large cloud infrastructures, and is thus an effective cybersecurity solution for enterprises.</a:t>
            </a:r>
          </a:p>
        </p:txBody>
      </p:sp>
      <p:sp>
        <p:nvSpPr>
          <p:cNvPr id="8" name="TextBox 8"/>
          <p:cNvSpPr txBox="1"/>
          <p:nvPr/>
        </p:nvSpPr>
        <p:spPr>
          <a:xfrm>
            <a:off x="0" y="219913"/>
            <a:ext cx="7055230" cy="1066800"/>
          </a:xfrm>
          <a:prstGeom prst="rect">
            <a:avLst/>
          </a:prstGeom>
        </p:spPr>
        <p:txBody>
          <a:bodyPr lIns="0" tIns="0" rIns="0" bIns="0" rtlCol="0" anchor="t">
            <a:spAutoFit/>
          </a:bodyPr>
          <a:lstStyle/>
          <a:p>
            <a:pPr algn="l">
              <a:lnSpc>
                <a:spcPts val="8400"/>
              </a:lnSpc>
            </a:pPr>
            <a:r>
              <a:rPr lang="en-US" sz="7000">
                <a:solidFill>
                  <a:srgbClr val="FFFFFF"/>
                </a:solidFill>
                <a:latin typeface="Cormorant Garamond"/>
                <a:ea typeface="Cormorant Garamond"/>
                <a:cs typeface="Cormorant Garamond"/>
                <a:sym typeface="Cormorant Garamond"/>
              </a:rPr>
              <a:t>BUSINESS MODEL</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86EAE9"/>
        </a:solidFill>
        <a:effectLst/>
      </p:bgPr>
    </p:bg>
    <p:spTree>
      <p:nvGrpSpPr>
        <p:cNvPr id="1" name=""/>
        <p:cNvGrpSpPr/>
        <p:nvPr/>
      </p:nvGrpSpPr>
      <p:grpSpPr>
        <a:xfrm>
          <a:off x="0" y="0"/>
          <a:ext cx="0" cy="0"/>
          <a:chOff x="0" y="0"/>
          <a:chExt cx="0" cy="0"/>
        </a:xfrm>
      </p:grpSpPr>
      <p:grpSp>
        <p:nvGrpSpPr>
          <p:cNvPr id="2" name="Group 2"/>
          <p:cNvGrpSpPr/>
          <p:nvPr/>
        </p:nvGrpSpPr>
        <p:grpSpPr>
          <a:xfrm>
            <a:off x="14681719" y="242254"/>
            <a:ext cx="3006328" cy="613992"/>
            <a:chOff x="0" y="0"/>
            <a:chExt cx="4008437" cy="818656"/>
          </a:xfrm>
        </p:grpSpPr>
        <p:sp>
          <p:nvSpPr>
            <p:cNvPr id="3" name="TextBox 3"/>
            <p:cNvSpPr txBox="1"/>
            <p:nvPr/>
          </p:nvSpPr>
          <p:spPr>
            <a:xfrm>
              <a:off x="0" y="25153"/>
              <a:ext cx="3732705" cy="682626"/>
            </a:xfrm>
            <a:prstGeom prst="rect">
              <a:avLst/>
            </a:prstGeom>
          </p:spPr>
          <p:txBody>
            <a:bodyPr lIns="0" tIns="0" rIns="0" bIns="0" rtlCol="0" anchor="t">
              <a:spAutoFit/>
            </a:bodyPr>
            <a:lstStyle/>
            <a:p>
              <a:pPr algn="ctr">
                <a:lnSpc>
                  <a:spcPts val="4499"/>
                </a:lnSpc>
                <a:spcBef>
                  <a:spcPct val="0"/>
                </a:spcBef>
              </a:pPr>
              <a:r>
                <a:rPr lang="en-US" sz="2999" b="1">
                  <a:solidFill>
                    <a:srgbClr val="191919"/>
                  </a:solidFill>
                  <a:latin typeface="Cormorant Garamond Bold"/>
                  <a:ea typeface="Cormorant Garamond Bold"/>
                  <a:cs typeface="Cormorant Garamond Bold"/>
                  <a:sym typeface="Cormorant Garamond Bold"/>
                </a:rPr>
                <a:t>AURASAFE</a:t>
              </a:r>
            </a:p>
          </p:txBody>
        </p:sp>
      </p:grpSp>
      <p:sp>
        <p:nvSpPr>
          <p:cNvPr id="4" name="AutoShape 4">
            <a:extLst>
              <a:ext uri="{C183D7F6-B498-43B3-948B-1728B52AA6E4}">
                <adec:decorative xmlns:adec="http://schemas.microsoft.com/office/drawing/2017/decorative" val="1"/>
              </a:ext>
            </a:extLst>
          </p:cNvPr>
          <p:cNvSpPr/>
          <p:nvPr/>
        </p:nvSpPr>
        <p:spPr>
          <a:xfrm flipV="1">
            <a:off x="850972" y="1583029"/>
            <a:ext cx="10543859" cy="0"/>
          </a:xfrm>
          <a:prstGeom prst="line">
            <a:avLst/>
          </a:prstGeom>
          <a:ln w="104775" cap="flat">
            <a:solidFill>
              <a:srgbClr val="191919"/>
            </a:solidFill>
            <a:prstDash val="solid"/>
            <a:headEnd type="none" w="sm" len="sm"/>
            <a:tailEnd type="none" w="sm" len="sm"/>
          </a:ln>
        </p:spPr>
      </p:sp>
      <p:sp>
        <p:nvSpPr>
          <p:cNvPr id="5" name="Freeform 5"/>
          <p:cNvSpPr/>
          <p:nvPr/>
        </p:nvSpPr>
        <p:spPr>
          <a:xfrm>
            <a:off x="8997240" y="549250"/>
            <a:ext cx="2397591" cy="764565"/>
          </a:xfrm>
          <a:custGeom>
            <a:avLst/>
            <a:gdLst/>
            <a:ahLst/>
            <a:cxnLst/>
            <a:rect l="l" t="t" r="r" b="b"/>
            <a:pathLst>
              <a:path w="2397591" h="764565">
                <a:moveTo>
                  <a:pt x="0" y="0"/>
                </a:moveTo>
                <a:lnTo>
                  <a:pt x="2397592" y="0"/>
                </a:lnTo>
                <a:lnTo>
                  <a:pt x="2397592" y="764566"/>
                </a:lnTo>
                <a:lnTo>
                  <a:pt x="0" y="7645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TextBox 6"/>
          <p:cNvSpPr txBox="1"/>
          <p:nvPr/>
        </p:nvSpPr>
        <p:spPr>
          <a:xfrm>
            <a:off x="777228" y="526731"/>
            <a:ext cx="7765926" cy="880819"/>
          </a:xfrm>
          <a:prstGeom prst="rect">
            <a:avLst/>
          </a:prstGeom>
        </p:spPr>
        <p:txBody>
          <a:bodyPr lIns="0" tIns="0" rIns="0" bIns="0" rtlCol="0" anchor="t">
            <a:spAutoFit/>
          </a:bodyPr>
          <a:lstStyle/>
          <a:p>
            <a:pPr algn="ctr">
              <a:lnSpc>
                <a:spcPts val="7349"/>
              </a:lnSpc>
              <a:spcBef>
                <a:spcPct val="0"/>
              </a:spcBef>
            </a:pPr>
            <a:r>
              <a:rPr lang="en-US" sz="4899" b="1" dirty="0">
                <a:solidFill>
                  <a:srgbClr val="000000"/>
                </a:solidFill>
                <a:latin typeface="Cormorant Garamond Bold"/>
                <a:ea typeface="Cormorant Garamond Bold"/>
                <a:cs typeface="Cormorant Garamond Bold"/>
                <a:sym typeface="Cormorant Garamond Bold"/>
              </a:rPr>
              <a:t>REAL TIME APPLICATION</a:t>
            </a:r>
          </a:p>
        </p:txBody>
      </p:sp>
      <p:sp>
        <p:nvSpPr>
          <p:cNvPr id="7" name="TextBox 7"/>
          <p:cNvSpPr txBox="1"/>
          <p:nvPr/>
        </p:nvSpPr>
        <p:spPr>
          <a:xfrm>
            <a:off x="514350" y="2187867"/>
            <a:ext cx="17259300" cy="7246862"/>
          </a:xfrm>
          <a:prstGeom prst="rect">
            <a:avLst/>
          </a:prstGeom>
        </p:spPr>
        <p:txBody>
          <a:bodyPr lIns="0" tIns="0" rIns="0" bIns="0" rtlCol="0" anchor="t">
            <a:spAutoFit/>
          </a:bodyPr>
          <a:lstStyle/>
          <a:p>
            <a:pPr marL="926998" lvl="1" indent="-463499" algn="just">
              <a:lnSpc>
                <a:spcPts val="6440"/>
              </a:lnSpc>
              <a:buFont typeface="Arial"/>
              <a:buChar char="•"/>
            </a:pPr>
            <a:r>
              <a:rPr lang="en-US" sz="4293">
                <a:solidFill>
                  <a:srgbClr val="000000"/>
                </a:solidFill>
                <a:latin typeface="Cormorant Garamond"/>
                <a:ea typeface="Cormorant Garamond"/>
                <a:cs typeface="Cormorant Garamond"/>
                <a:sym typeface="Cormorant Garamond"/>
              </a:rPr>
              <a:t> Enterprise Security – Protects company networks from cyber threats.</a:t>
            </a:r>
          </a:p>
          <a:p>
            <a:pPr marL="926998" lvl="1" indent="-463499" algn="just">
              <a:lnSpc>
                <a:spcPts val="6440"/>
              </a:lnSpc>
              <a:buFont typeface="Arial"/>
              <a:buChar char="•"/>
            </a:pPr>
            <a:r>
              <a:rPr lang="en-US" sz="4293">
                <a:solidFill>
                  <a:srgbClr val="000000"/>
                </a:solidFill>
                <a:latin typeface="Cormorant Garamond"/>
                <a:ea typeface="Cormorant Garamond"/>
                <a:cs typeface="Cormorant Garamond"/>
                <a:sym typeface="Cormorant Garamond"/>
              </a:rPr>
              <a:t>Banking &amp; Finance – Detects fraud &amp; unauthorized transactions.</a:t>
            </a:r>
          </a:p>
          <a:p>
            <a:pPr marL="926998" lvl="1" indent="-463499" algn="just">
              <a:lnSpc>
                <a:spcPts val="6440"/>
              </a:lnSpc>
              <a:buFont typeface="Arial"/>
              <a:buChar char="•"/>
            </a:pPr>
            <a:r>
              <a:rPr lang="en-US" sz="4293">
                <a:solidFill>
                  <a:srgbClr val="000000"/>
                </a:solidFill>
                <a:latin typeface="Cormorant Garamond"/>
                <a:ea typeface="Cormorant Garamond"/>
                <a:cs typeface="Cormorant Garamond"/>
                <a:sym typeface="Cormorant Garamond"/>
              </a:rPr>
              <a:t> Smart Homes &amp; IoT – Secures smart devices from hacking.</a:t>
            </a:r>
          </a:p>
          <a:p>
            <a:pPr marL="926998" lvl="1" indent="-463499" algn="just">
              <a:lnSpc>
                <a:spcPts val="6440"/>
              </a:lnSpc>
              <a:buFont typeface="Arial"/>
              <a:buChar char="•"/>
            </a:pPr>
            <a:r>
              <a:rPr lang="en-US" sz="4293">
                <a:solidFill>
                  <a:srgbClr val="000000"/>
                </a:solidFill>
                <a:latin typeface="Cormorant Garamond"/>
                <a:ea typeface="Cormorant Garamond"/>
                <a:cs typeface="Cormorant Garamond"/>
                <a:sym typeface="Cormorant Garamond"/>
              </a:rPr>
              <a:t> Automotive Security – Prevents cyberattacks on connected cars.</a:t>
            </a:r>
          </a:p>
          <a:p>
            <a:pPr marL="926998" lvl="1" indent="-463499" algn="just">
              <a:lnSpc>
                <a:spcPts val="6440"/>
              </a:lnSpc>
              <a:buFont typeface="Arial"/>
              <a:buChar char="•"/>
            </a:pPr>
            <a:r>
              <a:rPr lang="en-US" sz="4293">
                <a:solidFill>
                  <a:srgbClr val="000000"/>
                </a:solidFill>
                <a:latin typeface="Cormorant Garamond"/>
                <a:ea typeface="Cormorant Garamond"/>
                <a:cs typeface="Cormorant Garamond"/>
                <a:sym typeface="Cormorant Garamond"/>
              </a:rPr>
              <a:t> Government &amp; Defense – Safeguards critical networks from cyber espionage.</a:t>
            </a:r>
          </a:p>
          <a:p>
            <a:pPr marL="926998" lvl="1" indent="-463499" algn="just">
              <a:lnSpc>
                <a:spcPts val="6440"/>
              </a:lnSpc>
              <a:buFont typeface="Arial"/>
              <a:buChar char="•"/>
            </a:pPr>
            <a:r>
              <a:rPr lang="en-US" sz="4293">
                <a:solidFill>
                  <a:srgbClr val="000000"/>
                </a:solidFill>
                <a:latin typeface="Cormorant Garamond"/>
                <a:ea typeface="Cormorant Garamond"/>
                <a:cs typeface="Cormorant Garamond"/>
                <a:sym typeface="Cormorant Garamond"/>
              </a:rPr>
              <a:t> Cloud Security – Protects AWS, Azure &amp; Google Cloud from attacks.</a:t>
            </a:r>
          </a:p>
          <a:p>
            <a:pPr marL="926998" lvl="1" indent="-463499" algn="just">
              <a:lnSpc>
                <a:spcPts val="6440"/>
              </a:lnSpc>
              <a:buFont typeface="Arial"/>
              <a:buChar char="•"/>
            </a:pPr>
            <a:r>
              <a:rPr lang="en-US" sz="4293">
                <a:solidFill>
                  <a:srgbClr val="000000"/>
                </a:solidFill>
                <a:latin typeface="Cormorant Garamond"/>
                <a:ea typeface="Cormorant Garamond"/>
                <a:cs typeface="Cormorant Garamond"/>
                <a:sym typeface="Cormorant Garamond"/>
              </a:rPr>
              <a:t>Healthcare – Ensures patient data security &amp; medical device protection.</a:t>
            </a:r>
          </a:p>
          <a:p>
            <a:pPr algn="ctr">
              <a:lnSpc>
                <a:spcPts val="6440"/>
              </a:lnSpc>
              <a:spcBef>
                <a:spcPct val="0"/>
              </a:spcBef>
            </a:pPr>
            <a:endParaRPr lang="en-US" sz="4293">
              <a:solidFill>
                <a:srgbClr val="000000"/>
              </a:solidFill>
              <a:latin typeface="Cormorant Garamond"/>
              <a:ea typeface="Cormorant Garamond"/>
              <a:cs typeface="Cormorant Garamond"/>
              <a:sym typeface="Cormorant Garamond"/>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2C92D5"/>
        </a:solidFill>
        <a:effectLst/>
      </p:bgPr>
    </p:bg>
    <p:spTree>
      <p:nvGrpSpPr>
        <p:cNvPr id="1" name=""/>
        <p:cNvGrpSpPr/>
        <p:nvPr/>
      </p:nvGrpSpPr>
      <p:grpSpPr>
        <a:xfrm>
          <a:off x="0" y="0"/>
          <a:ext cx="0" cy="0"/>
          <a:chOff x="0" y="0"/>
          <a:chExt cx="0" cy="0"/>
        </a:xfrm>
      </p:grpSpPr>
      <p:sp>
        <p:nvSpPr>
          <p:cNvPr id="2" name="AutoShape 2">
            <a:extLst>
              <a:ext uri="{C183D7F6-B498-43B3-948B-1728B52AA6E4}">
                <adec:decorative xmlns:adec="http://schemas.microsoft.com/office/drawing/2017/decorative" val="1"/>
              </a:ext>
            </a:extLst>
          </p:cNvPr>
          <p:cNvSpPr/>
          <p:nvPr/>
        </p:nvSpPr>
        <p:spPr>
          <a:xfrm>
            <a:off x="784311" y="1871896"/>
            <a:ext cx="8700595" cy="0"/>
          </a:xfrm>
          <a:prstGeom prst="line">
            <a:avLst/>
          </a:prstGeom>
          <a:ln w="104775" cap="flat">
            <a:solidFill>
              <a:srgbClr val="191919"/>
            </a:solidFill>
            <a:prstDash val="solid"/>
            <a:headEnd type="none" w="sm" len="sm"/>
            <a:tailEnd type="none" w="sm" len="sm"/>
          </a:ln>
        </p:spPr>
      </p:sp>
      <p:grpSp>
        <p:nvGrpSpPr>
          <p:cNvPr id="3" name="Group 3"/>
          <p:cNvGrpSpPr/>
          <p:nvPr/>
        </p:nvGrpSpPr>
        <p:grpSpPr>
          <a:xfrm>
            <a:off x="14681719" y="242254"/>
            <a:ext cx="3006328" cy="613992"/>
            <a:chOff x="0" y="0"/>
            <a:chExt cx="4008437" cy="818656"/>
          </a:xfrm>
        </p:grpSpPr>
        <p:sp>
          <p:nvSpPr>
            <p:cNvPr id="4" name="TextBox 4"/>
            <p:cNvSpPr txBox="1"/>
            <p:nvPr/>
          </p:nvSpPr>
          <p:spPr>
            <a:xfrm>
              <a:off x="0" y="25153"/>
              <a:ext cx="3732705" cy="682626"/>
            </a:xfrm>
            <a:prstGeom prst="rect">
              <a:avLst/>
            </a:prstGeom>
          </p:spPr>
          <p:txBody>
            <a:bodyPr lIns="0" tIns="0" rIns="0" bIns="0" rtlCol="0" anchor="t">
              <a:spAutoFit/>
            </a:bodyPr>
            <a:lstStyle/>
            <a:p>
              <a:pPr algn="ctr">
                <a:lnSpc>
                  <a:spcPts val="4499"/>
                </a:lnSpc>
                <a:spcBef>
                  <a:spcPct val="0"/>
                </a:spcBef>
              </a:pPr>
              <a:r>
                <a:rPr lang="en-US" sz="2999" b="1">
                  <a:solidFill>
                    <a:srgbClr val="191919"/>
                  </a:solidFill>
                  <a:latin typeface="Cormorant Garamond Bold"/>
                  <a:ea typeface="Cormorant Garamond Bold"/>
                  <a:cs typeface="Cormorant Garamond Bold"/>
                  <a:sym typeface="Cormorant Garamond Bold"/>
                </a:rPr>
                <a:t>AURASAFE</a:t>
              </a:r>
            </a:p>
          </p:txBody>
        </p:sp>
      </p:grpSp>
      <p:sp>
        <p:nvSpPr>
          <p:cNvPr id="5" name="Freeform 5"/>
          <p:cNvSpPr/>
          <p:nvPr/>
        </p:nvSpPr>
        <p:spPr>
          <a:xfrm>
            <a:off x="7305712" y="242254"/>
            <a:ext cx="1838288" cy="1466034"/>
          </a:xfrm>
          <a:custGeom>
            <a:avLst/>
            <a:gdLst/>
            <a:ahLst/>
            <a:cxnLst/>
            <a:rect l="l" t="t" r="r" b="b"/>
            <a:pathLst>
              <a:path w="1838288" h="1466034">
                <a:moveTo>
                  <a:pt x="0" y="0"/>
                </a:moveTo>
                <a:lnTo>
                  <a:pt x="1838288" y="0"/>
                </a:lnTo>
                <a:lnTo>
                  <a:pt x="1838288" y="1466035"/>
                </a:lnTo>
                <a:lnTo>
                  <a:pt x="0" y="1466035"/>
                </a:lnTo>
                <a:lnTo>
                  <a:pt x="0" y="0"/>
                </a:lnTo>
                <a:close/>
              </a:path>
            </a:pathLst>
          </a:custGeom>
          <a:blipFill>
            <a:blip r:embed="rId2"/>
            <a:stretch>
              <a:fillRect/>
            </a:stretch>
          </a:blipFill>
        </p:spPr>
      </p:sp>
      <p:sp>
        <p:nvSpPr>
          <p:cNvPr id="6" name="TextBox 6"/>
          <p:cNvSpPr txBox="1"/>
          <p:nvPr/>
        </p:nvSpPr>
        <p:spPr>
          <a:xfrm>
            <a:off x="743197" y="519112"/>
            <a:ext cx="5505203" cy="979806"/>
          </a:xfrm>
          <a:prstGeom prst="rect">
            <a:avLst/>
          </a:prstGeom>
        </p:spPr>
        <p:txBody>
          <a:bodyPr wrap="square" lIns="0" tIns="0" rIns="0" bIns="0" rtlCol="0" anchor="t">
            <a:spAutoFit/>
          </a:bodyPr>
          <a:lstStyle/>
          <a:p>
            <a:pPr algn="ctr">
              <a:lnSpc>
                <a:spcPts val="7929"/>
              </a:lnSpc>
              <a:spcBef>
                <a:spcPct val="0"/>
              </a:spcBef>
            </a:pPr>
            <a:r>
              <a:rPr lang="en-US" sz="6099" b="1" dirty="0">
                <a:solidFill>
                  <a:srgbClr val="000000"/>
                </a:solidFill>
                <a:latin typeface="Cormorant Garamond Bold"/>
                <a:ea typeface="Cormorant Garamond Bold"/>
                <a:cs typeface="Cormorant Garamond Bold"/>
                <a:sym typeface="Cormorant Garamond Bold"/>
              </a:rPr>
              <a:t>CONCLUSION</a:t>
            </a:r>
          </a:p>
        </p:txBody>
      </p:sp>
      <p:sp>
        <p:nvSpPr>
          <p:cNvPr id="7" name="TextBox 7"/>
          <p:cNvSpPr txBox="1"/>
          <p:nvPr/>
        </p:nvSpPr>
        <p:spPr>
          <a:xfrm>
            <a:off x="743197" y="2772009"/>
            <a:ext cx="17317492" cy="5389247"/>
          </a:xfrm>
          <a:prstGeom prst="rect">
            <a:avLst/>
          </a:prstGeom>
        </p:spPr>
        <p:txBody>
          <a:bodyPr lIns="0" tIns="0" rIns="0" bIns="0" rtlCol="0" anchor="t">
            <a:spAutoFit/>
          </a:bodyPr>
          <a:lstStyle/>
          <a:p>
            <a:pPr marL="906769" lvl="1" indent="-453384" algn="l">
              <a:lnSpc>
                <a:spcPts val="6299"/>
              </a:lnSpc>
              <a:buFont typeface="Arial"/>
              <a:buChar char="•"/>
            </a:pPr>
            <a:r>
              <a:rPr lang="en-US" sz="4199" b="1">
                <a:solidFill>
                  <a:srgbClr val="000000"/>
                </a:solidFill>
                <a:latin typeface="Cormorant Garamond Bold"/>
                <a:ea typeface="Cormorant Garamond Bold"/>
                <a:cs typeface="Cormorant Garamond Bold"/>
                <a:sym typeface="Cormorant Garamond Bold"/>
              </a:rPr>
              <a:t> Intrusion Detection Systems (IDS) play a crucial role in cybersecurity.</a:t>
            </a:r>
          </a:p>
          <a:p>
            <a:pPr marL="906769" lvl="1" indent="-453384" algn="l">
              <a:lnSpc>
                <a:spcPts val="6299"/>
              </a:lnSpc>
              <a:buFont typeface="Arial"/>
              <a:buChar char="•"/>
            </a:pPr>
            <a:r>
              <a:rPr lang="en-US" sz="4199" b="1">
                <a:solidFill>
                  <a:srgbClr val="000000"/>
                </a:solidFill>
                <a:latin typeface="Cormorant Garamond Bold"/>
                <a:ea typeface="Cormorant Garamond Bold"/>
                <a:cs typeface="Cormorant Garamond Bold"/>
                <a:sym typeface="Cormorant Garamond Bold"/>
              </a:rPr>
              <a:t>They monitor, detect, and prevent unauthorized access in real time.</a:t>
            </a:r>
          </a:p>
          <a:p>
            <a:pPr marL="906769" lvl="1" indent="-453384" algn="l">
              <a:lnSpc>
                <a:spcPts val="6299"/>
              </a:lnSpc>
              <a:buFont typeface="Arial"/>
              <a:buChar char="•"/>
            </a:pPr>
            <a:r>
              <a:rPr lang="en-US" sz="4199" b="1">
                <a:solidFill>
                  <a:srgbClr val="000000"/>
                </a:solidFill>
                <a:latin typeface="Cormorant Garamond Bold"/>
                <a:ea typeface="Cormorant Garamond Bold"/>
                <a:cs typeface="Cormorant Garamond Bold"/>
                <a:sym typeface="Cormorant Garamond Bold"/>
              </a:rPr>
              <a:t>Integration with AI, Blockchain, and Cloud Security enhances protection.</a:t>
            </a:r>
          </a:p>
          <a:p>
            <a:pPr marL="906769" lvl="1" indent="-453384" algn="l">
              <a:lnSpc>
                <a:spcPts val="6299"/>
              </a:lnSpc>
              <a:buFont typeface="Arial"/>
              <a:buChar char="•"/>
            </a:pPr>
            <a:r>
              <a:rPr lang="en-US" sz="4199" b="1">
                <a:solidFill>
                  <a:srgbClr val="000000"/>
                </a:solidFill>
                <a:latin typeface="Cormorant Garamond Bold"/>
                <a:ea typeface="Cormorant Garamond Bold"/>
                <a:cs typeface="Cormorant Garamond Bold"/>
                <a:sym typeface="Cormorant Garamond Bold"/>
              </a:rPr>
              <a:t> Used in banking, healthcare, IoT, defense, and enterprise networks.</a:t>
            </a:r>
          </a:p>
          <a:p>
            <a:pPr marL="906769" lvl="1" indent="-453384" algn="l">
              <a:lnSpc>
                <a:spcPts val="6299"/>
              </a:lnSpc>
              <a:buFont typeface="Arial"/>
              <a:buChar char="•"/>
            </a:pPr>
            <a:r>
              <a:rPr lang="en-US" sz="4199" b="1">
                <a:solidFill>
                  <a:srgbClr val="000000"/>
                </a:solidFill>
                <a:latin typeface="Cormorant Garamond Bold"/>
                <a:ea typeface="Cormorant Garamond Bold"/>
                <a:cs typeface="Cormorant Garamond Bold"/>
                <a:sym typeface="Cormorant Garamond Bold"/>
              </a:rPr>
              <a:t>Future Scope: Advanced AI-driven threat prediction &amp; automated mitigation.</a:t>
            </a:r>
          </a:p>
          <a:p>
            <a:pPr algn="l">
              <a:lnSpc>
                <a:spcPts val="5249"/>
              </a:lnSpc>
              <a:spcBef>
                <a:spcPct val="0"/>
              </a:spcBef>
            </a:pPr>
            <a:endParaRPr lang="en-US" sz="4199" b="1">
              <a:solidFill>
                <a:srgbClr val="000000"/>
              </a:solidFill>
              <a:latin typeface="Cormorant Garamond Bold"/>
              <a:ea typeface="Cormorant Garamond Bold"/>
              <a:cs typeface="Cormorant Garamond Bold"/>
              <a:sym typeface="Cormorant Garamond Bold"/>
            </a:endParaRPr>
          </a:p>
          <a:p>
            <a:pPr algn="l">
              <a:lnSpc>
                <a:spcPts val="6599"/>
              </a:lnSpc>
              <a:spcBef>
                <a:spcPct val="0"/>
              </a:spcBef>
            </a:pPr>
            <a:endParaRPr lang="en-US" sz="4199" b="1">
              <a:solidFill>
                <a:srgbClr val="000000"/>
              </a:solidFill>
              <a:latin typeface="Cormorant Garamond Bold"/>
              <a:ea typeface="Cormorant Garamond Bold"/>
              <a:cs typeface="Cormorant Garamond Bold"/>
              <a:sym typeface="Cormorant Garamond Bold"/>
            </a:endParaRPr>
          </a:p>
        </p:txBody>
      </p:sp>
      <p:sp>
        <p:nvSpPr>
          <p:cNvPr id="8" name="TextBox 8"/>
          <p:cNvSpPr txBox="1"/>
          <p:nvPr/>
        </p:nvSpPr>
        <p:spPr>
          <a:xfrm>
            <a:off x="485254" y="8008856"/>
            <a:ext cx="17317492" cy="950598"/>
          </a:xfrm>
          <a:prstGeom prst="rect">
            <a:avLst/>
          </a:prstGeom>
        </p:spPr>
        <p:txBody>
          <a:bodyPr lIns="0" tIns="0" rIns="0" bIns="0" rtlCol="0" anchor="t">
            <a:spAutoFit/>
          </a:bodyPr>
          <a:lstStyle/>
          <a:p>
            <a:pPr algn="ctr">
              <a:lnSpc>
                <a:spcPts val="7949"/>
              </a:lnSpc>
              <a:spcBef>
                <a:spcPct val="0"/>
              </a:spcBef>
            </a:pPr>
            <a:r>
              <a:rPr lang="en-US" sz="5299" b="1">
                <a:solidFill>
                  <a:srgbClr val="000000"/>
                </a:solidFill>
                <a:latin typeface="Cormorant Garamond Bold"/>
                <a:ea typeface="Cormorant Garamond Bold"/>
                <a:cs typeface="Cormorant Garamond Bold"/>
                <a:sym typeface="Cormorant Garamond Bold"/>
              </a:rPr>
              <a:t>A secure network is a resilient network!</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191919"/>
        </a:solidFill>
        <a:effectLst/>
      </p:bgPr>
    </p:bg>
    <p:spTree>
      <p:nvGrpSpPr>
        <p:cNvPr id="1" name=""/>
        <p:cNvGrpSpPr/>
        <p:nvPr/>
      </p:nvGrpSpPr>
      <p:grpSpPr>
        <a:xfrm>
          <a:off x="0" y="0"/>
          <a:ext cx="0" cy="0"/>
          <a:chOff x="0" y="0"/>
          <a:chExt cx="0" cy="0"/>
        </a:xfrm>
      </p:grpSpPr>
      <p:sp>
        <p:nvSpPr>
          <p:cNvPr id="2" name="AutoShape 2"/>
          <p:cNvSpPr/>
          <p:nvPr/>
        </p:nvSpPr>
        <p:spPr>
          <a:xfrm>
            <a:off x="709228" y="7649976"/>
            <a:ext cx="9018817" cy="0"/>
          </a:xfrm>
          <a:prstGeom prst="line">
            <a:avLst/>
          </a:prstGeom>
          <a:ln w="104775" cap="flat">
            <a:solidFill>
              <a:srgbClr val="FA632A"/>
            </a:solidFill>
            <a:prstDash val="solid"/>
            <a:headEnd type="none" w="sm" len="sm"/>
            <a:tailEnd type="none" w="sm" len="sm"/>
          </a:ln>
        </p:spPr>
      </p:sp>
      <p:grpSp>
        <p:nvGrpSpPr>
          <p:cNvPr id="3" name="Group 3"/>
          <p:cNvGrpSpPr/>
          <p:nvPr/>
        </p:nvGrpSpPr>
        <p:grpSpPr>
          <a:xfrm>
            <a:off x="0" y="-18963909"/>
            <a:ext cx="18288000" cy="29250909"/>
            <a:chOff x="0" y="0"/>
            <a:chExt cx="1452929" cy="2323900"/>
          </a:xfrm>
        </p:grpSpPr>
        <p:sp>
          <p:nvSpPr>
            <p:cNvPr id="4" name="Freeform 4"/>
            <p:cNvSpPr/>
            <p:nvPr/>
          </p:nvSpPr>
          <p:spPr>
            <a:xfrm>
              <a:off x="0" y="0"/>
              <a:ext cx="1452929" cy="2323900"/>
            </a:xfrm>
            <a:custGeom>
              <a:avLst/>
              <a:gdLst/>
              <a:ahLst/>
              <a:cxnLst/>
              <a:rect l="l" t="t" r="r" b="b"/>
              <a:pathLst>
                <a:path w="1452929" h="2323900">
                  <a:moveTo>
                    <a:pt x="0" y="0"/>
                  </a:moveTo>
                  <a:lnTo>
                    <a:pt x="1452929" y="0"/>
                  </a:lnTo>
                  <a:lnTo>
                    <a:pt x="1452929" y="2323900"/>
                  </a:lnTo>
                  <a:lnTo>
                    <a:pt x="0" y="2323900"/>
                  </a:lnTo>
                  <a:close/>
                </a:path>
              </a:pathLst>
            </a:custGeom>
            <a:blipFill>
              <a:blip r:embed="rId2">
                <a:alphaModFix amt="50000"/>
              </a:blip>
              <a:stretch>
                <a:fillRect t="-12521" b="-12521"/>
              </a:stretch>
            </a:blipFill>
          </p:spPr>
        </p:sp>
      </p:grpSp>
      <p:grpSp>
        <p:nvGrpSpPr>
          <p:cNvPr id="5" name="Group 5"/>
          <p:cNvGrpSpPr/>
          <p:nvPr/>
        </p:nvGrpSpPr>
        <p:grpSpPr>
          <a:xfrm>
            <a:off x="10448337" y="-3903002"/>
            <a:ext cx="7531255" cy="14686357"/>
            <a:chOff x="0" y="0"/>
            <a:chExt cx="812800" cy="1585004"/>
          </a:xfrm>
        </p:grpSpPr>
        <p:sp>
          <p:nvSpPr>
            <p:cNvPr id="6" name="Freeform 6"/>
            <p:cNvSpPr/>
            <p:nvPr/>
          </p:nvSpPr>
          <p:spPr>
            <a:xfrm>
              <a:off x="0" y="0"/>
              <a:ext cx="812800" cy="1585004"/>
            </a:xfrm>
            <a:custGeom>
              <a:avLst/>
              <a:gdLst/>
              <a:ahLst/>
              <a:cxnLst/>
              <a:rect l="l" t="t" r="r" b="b"/>
              <a:pathLst>
                <a:path w="812800" h="1585004">
                  <a:moveTo>
                    <a:pt x="0" y="0"/>
                  </a:moveTo>
                  <a:lnTo>
                    <a:pt x="812800" y="0"/>
                  </a:lnTo>
                  <a:lnTo>
                    <a:pt x="812800" y="1585004"/>
                  </a:lnTo>
                  <a:lnTo>
                    <a:pt x="0" y="1585004"/>
                  </a:lnTo>
                  <a:close/>
                </a:path>
              </a:pathLst>
            </a:custGeom>
            <a:blipFill>
              <a:blip r:embed="rId3"/>
              <a:stretch>
                <a:fillRect t="-1353" b="-1353"/>
              </a:stretch>
            </a:blipFill>
          </p:spPr>
        </p:sp>
      </p:grpSp>
      <p:sp>
        <p:nvSpPr>
          <p:cNvPr id="7" name="TextBox 7"/>
          <p:cNvSpPr txBox="1"/>
          <p:nvPr/>
        </p:nvSpPr>
        <p:spPr>
          <a:xfrm>
            <a:off x="709228" y="5366197"/>
            <a:ext cx="10091739" cy="1945641"/>
          </a:xfrm>
          <a:prstGeom prst="rect">
            <a:avLst/>
          </a:prstGeom>
        </p:spPr>
        <p:txBody>
          <a:bodyPr lIns="0" tIns="0" rIns="0" bIns="0" rtlCol="0" anchor="t">
            <a:spAutoFit/>
          </a:bodyPr>
          <a:lstStyle/>
          <a:p>
            <a:pPr algn="l">
              <a:lnSpc>
                <a:spcPts val="15070"/>
              </a:lnSpc>
            </a:pPr>
            <a:r>
              <a:rPr lang="en-US" sz="13700" b="1" i="1">
                <a:solidFill>
                  <a:srgbClr val="FFFFFF"/>
                </a:solidFill>
                <a:latin typeface="Cormorant Garamond Bold Italics"/>
                <a:ea typeface="Cormorant Garamond Bold Italics"/>
                <a:cs typeface="Cormorant Garamond Bold Italics"/>
                <a:sym typeface="Cormorant Garamond Bold Italics"/>
              </a:rPr>
              <a:t>THANK YOU !</a:t>
            </a:r>
          </a:p>
        </p:txBody>
      </p:sp>
      <p:sp>
        <p:nvSpPr>
          <p:cNvPr id="8" name="TextBox 8"/>
          <p:cNvSpPr txBox="1"/>
          <p:nvPr/>
        </p:nvSpPr>
        <p:spPr>
          <a:xfrm>
            <a:off x="1028700" y="7816345"/>
            <a:ext cx="9018817" cy="705486"/>
          </a:xfrm>
          <a:prstGeom prst="rect">
            <a:avLst/>
          </a:prstGeom>
        </p:spPr>
        <p:txBody>
          <a:bodyPr lIns="0" tIns="0" rIns="0" bIns="0" rtlCol="0" anchor="t">
            <a:spAutoFit/>
          </a:bodyPr>
          <a:lstStyle/>
          <a:p>
            <a:pPr algn="l">
              <a:lnSpc>
                <a:spcPts val="5739"/>
              </a:lnSpc>
            </a:pPr>
            <a:r>
              <a:rPr lang="en-US" sz="4099" b="1" i="1">
                <a:solidFill>
                  <a:srgbClr val="FFFFFF"/>
                </a:solidFill>
                <a:latin typeface="Cormorant Garamond Bold Italics"/>
                <a:ea typeface="Cormorant Garamond Bold Italics"/>
                <a:cs typeface="Cormorant Garamond Bold Italics"/>
                <a:sym typeface="Cormorant Garamond Bold Italics"/>
              </a:rPr>
              <a:t>AURASAFE</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5414325" y="4326723"/>
            <a:ext cx="7459349" cy="1633554"/>
            <a:chOff x="0" y="0"/>
            <a:chExt cx="1952042" cy="427486"/>
          </a:xfrm>
        </p:grpSpPr>
        <p:sp>
          <p:nvSpPr>
            <p:cNvPr id="3" name="Freeform 3"/>
            <p:cNvSpPr/>
            <p:nvPr/>
          </p:nvSpPr>
          <p:spPr>
            <a:xfrm>
              <a:off x="0" y="0"/>
              <a:ext cx="1952042" cy="427486"/>
            </a:xfrm>
            <a:custGeom>
              <a:avLst/>
              <a:gdLst/>
              <a:ahLst/>
              <a:cxnLst/>
              <a:rect l="l" t="t" r="r" b="b"/>
              <a:pathLst>
                <a:path w="1952042" h="427486">
                  <a:moveTo>
                    <a:pt x="1748842" y="0"/>
                  </a:moveTo>
                  <a:cubicBezTo>
                    <a:pt x="1861066" y="0"/>
                    <a:pt x="1952042" y="95696"/>
                    <a:pt x="1952042" y="213743"/>
                  </a:cubicBezTo>
                  <a:cubicBezTo>
                    <a:pt x="1952042" y="331790"/>
                    <a:pt x="1861066" y="427486"/>
                    <a:pt x="1748842" y="427486"/>
                  </a:cubicBezTo>
                  <a:lnTo>
                    <a:pt x="203200" y="427486"/>
                  </a:lnTo>
                  <a:cubicBezTo>
                    <a:pt x="90976" y="427486"/>
                    <a:pt x="0" y="331790"/>
                    <a:pt x="0" y="213743"/>
                  </a:cubicBezTo>
                  <a:cubicBezTo>
                    <a:pt x="0" y="95696"/>
                    <a:pt x="90976" y="0"/>
                    <a:pt x="203200" y="0"/>
                  </a:cubicBezTo>
                  <a:close/>
                </a:path>
              </a:pathLst>
            </a:custGeom>
            <a:solidFill>
              <a:srgbClr val="FA632A"/>
            </a:solidFill>
            <a:ln w="47625" cap="sq">
              <a:solidFill>
                <a:srgbClr val="37C9EF"/>
              </a:solidFill>
              <a:prstDash val="solid"/>
              <a:miter/>
            </a:ln>
          </p:spPr>
        </p:sp>
        <p:sp>
          <p:nvSpPr>
            <p:cNvPr id="4" name="TextBox 4"/>
            <p:cNvSpPr txBox="1"/>
            <p:nvPr/>
          </p:nvSpPr>
          <p:spPr>
            <a:xfrm>
              <a:off x="0" y="38100"/>
              <a:ext cx="1952042" cy="389386"/>
            </a:xfrm>
            <a:prstGeom prst="rect">
              <a:avLst/>
            </a:prstGeom>
          </p:spPr>
          <p:txBody>
            <a:bodyPr lIns="50800" tIns="50800" rIns="50800" bIns="50800" rtlCol="0" anchor="ctr"/>
            <a:lstStyle/>
            <a:p>
              <a:pPr marL="0" lvl="0" indent="0" algn="ctr">
                <a:lnSpc>
                  <a:spcPts val="4949"/>
                </a:lnSpc>
                <a:spcBef>
                  <a:spcPct val="0"/>
                </a:spcBef>
              </a:pPr>
              <a:r>
                <a:rPr lang="en-US" sz="4499" b="1" spc="134">
                  <a:solidFill>
                    <a:srgbClr val="FFFFFF"/>
                  </a:solidFill>
                  <a:latin typeface="Cormorant Garamond Bold"/>
                  <a:ea typeface="Cormorant Garamond Bold"/>
                  <a:cs typeface="Cormorant Garamond Bold"/>
                  <a:sym typeface="Cormorant Garamond Bold"/>
                </a:rPr>
                <a:t>AGENDA</a:t>
              </a:r>
            </a:p>
          </p:txBody>
        </p:sp>
      </p:grpSp>
      <p:sp>
        <p:nvSpPr>
          <p:cNvPr id="5" name="AutoShape 5"/>
          <p:cNvSpPr/>
          <p:nvPr/>
        </p:nvSpPr>
        <p:spPr>
          <a:xfrm flipV="1">
            <a:off x="9144000" y="2800812"/>
            <a:ext cx="0" cy="1525911"/>
          </a:xfrm>
          <a:prstGeom prst="line">
            <a:avLst/>
          </a:prstGeom>
          <a:ln w="38100" cap="flat">
            <a:solidFill>
              <a:srgbClr val="3EDAD8"/>
            </a:solidFill>
            <a:prstDash val="solid"/>
            <a:headEnd type="none" w="sm" len="sm"/>
            <a:tailEnd type="none" w="sm" len="sm"/>
          </a:ln>
        </p:spPr>
      </p:sp>
      <p:sp>
        <p:nvSpPr>
          <p:cNvPr id="6" name="AutoShape 6"/>
          <p:cNvSpPr/>
          <p:nvPr/>
        </p:nvSpPr>
        <p:spPr>
          <a:xfrm flipV="1">
            <a:off x="8572332" y="2798140"/>
            <a:ext cx="1143336" cy="5344"/>
          </a:xfrm>
          <a:prstGeom prst="line">
            <a:avLst/>
          </a:prstGeom>
          <a:ln w="38100" cap="flat">
            <a:solidFill>
              <a:srgbClr val="86EAE9"/>
            </a:solidFill>
            <a:prstDash val="solid"/>
            <a:headEnd type="none" w="sm" len="sm"/>
            <a:tailEnd type="none" w="sm" len="sm"/>
          </a:ln>
        </p:spPr>
      </p:sp>
      <p:grpSp>
        <p:nvGrpSpPr>
          <p:cNvPr id="7" name="Group 7"/>
          <p:cNvGrpSpPr/>
          <p:nvPr/>
        </p:nvGrpSpPr>
        <p:grpSpPr>
          <a:xfrm>
            <a:off x="4810130" y="2257870"/>
            <a:ext cx="3762202" cy="1091228"/>
            <a:chOff x="0" y="0"/>
            <a:chExt cx="1981276" cy="574670"/>
          </a:xfrm>
        </p:grpSpPr>
        <p:sp>
          <p:nvSpPr>
            <p:cNvPr id="8" name="Freeform 8"/>
            <p:cNvSpPr/>
            <p:nvPr/>
          </p:nvSpPr>
          <p:spPr>
            <a:xfrm>
              <a:off x="0" y="0"/>
              <a:ext cx="1981276" cy="574670"/>
            </a:xfrm>
            <a:custGeom>
              <a:avLst/>
              <a:gdLst/>
              <a:ahLst/>
              <a:cxnLst/>
              <a:rect l="l" t="t" r="r" b="b"/>
              <a:pathLst>
                <a:path w="1981276" h="574670">
                  <a:moveTo>
                    <a:pt x="1778076" y="0"/>
                  </a:moveTo>
                  <a:lnTo>
                    <a:pt x="203200" y="0"/>
                  </a:lnTo>
                  <a:lnTo>
                    <a:pt x="0" y="287335"/>
                  </a:lnTo>
                  <a:lnTo>
                    <a:pt x="203200" y="574670"/>
                  </a:lnTo>
                  <a:lnTo>
                    <a:pt x="1778076" y="574670"/>
                  </a:lnTo>
                  <a:lnTo>
                    <a:pt x="1981276" y="287335"/>
                  </a:lnTo>
                  <a:lnTo>
                    <a:pt x="1778076" y="0"/>
                  </a:lnTo>
                  <a:close/>
                </a:path>
              </a:pathLst>
            </a:custGeom>
            <a:solidFill>
              <a:srgbClr val="37C9EF"/>
            </a:solidFill>
          </p:spPr>
        </p:sp>
        <p:sp>
          <p:nvSpPr>
            <p:cNvPr id="9" name="TextBox 9"/>
            <p:cNvSpPr txBox="1"/>
            <p:nvPr/>
          </p:nvSpPr>
          <p:spPr>
            <a:xfrm>
              <a:off x="152400" y="-66675"/>
              <a:ext cx="1676476" cy="641345"/>
            </a:xfrm>
            <a:prstGeom prst="rect">
              <a:avLst/>
            </a:prstGeom>
          </p:spPr>
          <p:txBody>
            <a:bodyPr lIns="50800" tIns="50800" rIns="50800" bIns="50800" rtlCol="0" anchor="ctr"/>
            <a:lstStyle/>
            <a:p>
              <a:pPr algn="ctr">
                <a:lnSpc>
                  <a:spcPts val="3000"/>
                </a:lnSpc>
              </a:pPr>
              <a:r>
                <a:rPr lang="en-US" sz="2000">
                  <a:solidFill>
                    <a:srgbClr val="000000"/>
                  </a:solidFill>
                  <a:latin typeface="Cormorant Garamond"/>
                  <a:ea typeface="Cormorant Garamond"/>
                  <a:cs typeface="Cormorant Garamond"/>
                  <a:sym typeface="Cormorant Garamond"/>
                </a:rPr>
                <a:t>I</a:t>
              </a:r>
              <a:r>
                <a:rPr lang="en-US" sz="2000" b="1">
                  <a:solidFill>
                    <a:srgbClr val="000000"/>
                  </a:solidFill>
                  <a:latin typeface="Cormorant Garamond Bold"/>
                  <a:ea typeface="Cormorant Garamond Bold"/>
                  <a:cs typeface="Cormorant Garamond Bold"/>
                  <a:sym typeface="Cormorant Garamond Bold"/>
                </a:rPr>
                <a:t>NTRODUCTION</a:t>
              </a:r>
            </a:p>
          </p:txBody>
        </p:sp>
      </p:grpSp>
      <p:grpSp>
        <p:nvGrpSpPr>
          <p:cNvPr id="10" name="Group 10"/>
          <p:cNvGrpSpPr/>
          <p:nvPr/>
        </p:nvGrpSpPr>
        <p:grpSpPr>
          <a:xfrm>
            <a:off x="4654787" y="2257870"/>
            <a:ext cx="1091228" cy="1091228"/>
            <a:chOff x="0" y="0"/>
            <a:chExt cx="1454970" cy="1454970"/>
          </a:xfrm>
        </p:grpSpPr>
        <p:grpSp>
          <p:nvGrpSpPr>
            <p:cNvPr id="11" name="Group 11"/>
            <p:cNvGrpSpPr/>
            <p:nvPr/>
          </p:nvGrpSpPr>
          <p:grpSpPr>
            <a:xfrm>
              <a:off x="0" y="0"/>
              <a:ext cx="1454970" cy="1454970"/>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6EAE9"/>
              </a:solidFill>
            </p:spPr>
          </p:sp>
          <p:sp>
            <p:nvSpPr>
              <p:cNvPr id="13" name="TextBox 13"/>
              <p:cNvSpPr txBox="1"/>
              <p:nvPr/>
            </p:nvSpPr>
            <p:spPr>
              <a:xfrm>
                <a:off x="76200" y="9525"/>
                <a:ext cx="660400" cy="727075"/>
              </a:xfrm>
              <a:prstGeom prst="rect">
                <a:avLst/>
              </a:prstGeom>
            </p:spPr>
            <p:txBody>
              <a:bodyPr lIns="50800" tIns="50800" rIns="50800" bIns="50800" rtlCol="0" anchor="ctr"/>
              <a:lstStyle/>
              <a:p>
                <a:pPr algn="ctr">
                  <a:lnSpc>
                    <a:spcPts val="3000"/>
                  </a:lnSpc>
                </a:pPr>
                <a:endParaRPr/>
              </a:p>
            </p:txBody>
          </p:sp>
        </p:grpSp>
        <p:grpSp>
          <p:nvGrpSpPr>
            <p:cNvPr id="14" name="Group 14"/>
            <p:cNvGrpSpPr/>
            <p:nvPr/>
          </p:nvGrpSpPr>
          <p:grpSpPr>
            <a:xfrm>
              <a:off x="207124" y="207124"/>
              <a:ext cx="1040722" cy="1040722"/>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16" name="TextBox 16"/>
              <p:cNvSpPr txBox="1"/>
              <p:nvPr/>
            </p:nvSpPr>
            <p:spPr>
              <a:xfrm>
                <a:off x="76200" y="9525"/>
                <a:ext cx="660400" cy="727075"/>
              </a:xfrm>
              <a:prstGeom prst="rect">
                <a:avLst/>
              </a:prstGeom>
            </p:spPr>
            <p:txBody>
              <a:bodyPr lIns="50800" tIns="50800" rIns="50800" bIns="50800" rtlCol="0" anchor="ctr"/>
              <a:lstStyle/>
              <a:p>
                <a:pPr algn="ctr">
                  <a:lnSpc>
                    <a:spcPts val="3000"/>
                  </a:lnSpc>
                </a:pPr>
                <a:endParaRPr/>
              </a:p>
            </p:txBody>
          </p:sp>
        </p:grpSp>
        <p:sp>
          <p:nvSpPr>
            <p:cNvPr id="17" name="Freeform 17"/>
            <p:cNvSpPr/>
            <p:nvPr/>
          </p:nvSpPr>
          <p:spPr>
            <a:xfrm>
              <a:off x="477942" y="477942"/>
              <a:ext cx="499087" cy="499087"/>
            </a:xfrm>
            <a:custGeom>
              <a:avLst/>
              <a:gdLst/>
              <a:ahLst/>
              <a:cxnLst/>
              <a:rect l="l" t="t" r="r" b="b"/>
              <a:pathLst>
                <a:path w="499087" h="499087">
                  <a:moveTo>
                    <a:pt x="0" y="0"/>
                  </a:moveTo>
                  <a:lnTo>
                    <a:pt x="499087" y="0"/>
                  </a:lnTo>
                  <a:lnTo>
                    <a:pt x="499087" y="499087"/>
                  </a:lnTo>
                  <a:lnTo>
                    <a:pt x="0" y="49908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grpSp>
        <p:nvGrpSpPr>
          <p:cNvPr id="18" name="Group 18"/>
          <p:cNvGrpSpPr/>
          <p:nvPr/>
        </p:nvGrpSpPr>
        <p:grpSpPr>
          <a:xfrm>
            <a:off x="9715668" y="2252526"/>
            <a:ext cx="3762202" cy="1091228"/>
            <a:chOff x="0" y="0"/>
            <a:chExt cx="1981276" cy="574670"/>
          </a:xfrm>
        </p:grpSpPr>
        <p:sp>
          <p:nvSpPr>
            <p:cNvPr id="19" name="Freeform 19"/>
            <p:cNvSpPr/>
            <p:nvPr/>
          </p:nvSpPr>
          <p:spPr>
            <a:xfrm>
              <a:off x="0" y="0"/>
              <a:ext cx="1981276" cy="574670"/>
            </a:xfrm>
            <a:custGeom>
              <a:avLst/>
              <a:gdLst/>
              <a:ahLst/>
              <a:cxnLst/>
              <a:rect l="l" t="t" r="r" b="b"/>
              <a:pathLst>
                <a:path w="1981276" h="574670">
                  <a:moveTo>
                    <a:pt x="1778076" y="0"/>
                  </a:moveTo>
                  <a:lnTo>
                    <a:pt x="203200" y="0"/>
                  </a:lnTo>
                  <a:lnTo>
                    <a:pt x="0" y="287335"/>
                  </a:lnTo>
                  <a:lnTo>
                    <a:pt x="203200" y="574670"/>
                  </a:lnTo>
                  <a:lnTo>
                    <a:pt x="1778076" y="574670"/>
                  </a:lnTo>
                  <a:lnTo>
                    <a:pt x="1981276" y="287335"/>
                  </a:lnTo>
                  <a:lnTo>
                    <a:pt x="1778076" y="0"/>
                  </a:lnTo>
                  <a:close/>
                </a:path>
              </a:pathLst>
            </a:custGeom>
            <a:solidFill>
              <a:srgbClr val="37C9EF"/>
            </a:solidFill>
          </p:spPr>
        </p:sp>
        <p:sp>
          <p:nvSpPr>
            <p:cNvPr id="20" name="TextBox 20"/>
            <p:cNvSpPr txBox="1"/>
            <p:nvPr/>
          </p:nvSpPr>
          <p:spPr>
            <a:xfrm>
              <a:off x="152400" y="-66675"/>
              <a:ext cx="1676476" cy="641345"/>
            </a:xfrm>
            <a:prstGeom prst="rect">
              <a:avLst/>
            </a:prstGeom>
          </p:spPr>
          <p:txBody>
            <a:bodyPr lIns="50800" tIns="50800" rIns="50800" bIns="50800" rtlCol="0" anchor="ctr"/>
            <a:lstStyle/>
            <a:p>
              <a:pPr algn="ctr">
                <a:lnSpc>
                  <a:spcPts val="3000"/>
                </a:lnSpc>
              </a:pPr>
              <a:r>
                <a:rPr lang="en-US" sz="2000" b="1">
                  <a:solidFill>
                    <a:srgbClr val="000000"/>
                  </a:solidFill>
                  <a:latin typeface="Cormorant Garamond Bold"/>
                  <a:ea typeface="Cormorant Garamond Bold"/>
                  <a:cs typeface="Cormorant Garamond Bold"/>
                  <a:sym typeface="Cormorant Garamond Bold"/>
                </a:rPr>
                <a:t>HARDWARE</a:t>
              </a:r>
            </a:p>
          </p:txBody>
        </p:sp>
      </p:grpSp>
      <p:grpSp>
        <p:nvGrpSpPr>
          <p:cNvPr id="21" name="Group 21"/>
          <p:cNvGrpSpPr/>
          <p:nvPr/>
        </p:nvGrpSpPr>
        <p:grpSpPr>
          <a:xfrm>
            <a:off x="12541985" y="2252526"/>
            <a:ext cx="1091228" cy="1091228"/>
            <a:chOff x="0" y="0"/>
            <a:chExt cx="1454970" cy="1454970"/>
          </a:xfrm>
        </p:grpSpPr>
        <p:grpSp>
          <p:nvGrpSpPr>
            <p:cNvPr id="22" name="Group 22"/>
            <p:cNvGrpSpPr/>
            <p:nvPr/>
          </p:nvGrpSpPr>
          <p:grpSpPr>
            <a:xfrm>
              <a:off x="0" y="0"/>
              <a:ext cx="1454970" cy="1454970"/>
              <a:chOff x="0" y="0"/>
              <a:chExt cx="812800" cy="812800"/>
            </a:xfrm>
          </p:grpSpPr>
          <p:sp>
            <p:nvSpPr>
              <p:cNvPr id="23" name="Freeform 2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EDAD8"/>
              </a:solidFill>
            </p:spPr>
          </p:sp>
          <p:sp>
            <p:nvSpPr>
              <p:cNvPr id="24" name="TextBox 24"/>
              <p:cNvSpPr txBox="1"/>
              <p:nvPr/>
            </p:nvSpPr>
            <p:spPr>
              <a:xfrm>
                <a:off x="76200" y="9525"/>
                <a:ext cx="660400" cy="727075"/>
              </a:xfrm>
              <a:prstGeom prst="rect">
                <a:avLst/>
              </a:prstGeom>
            </p:spPr>
            <p:txBody>
              <a:bodyPr lIns="50800" tIns="50800" rIns="50800" bIns="50800" rtlCol="0" anchor="ctr"/>
              <a:lstStyle/>
              <a:p>
                <a:pPr algn="ctr">
                  <a:lnSpc>
                    <a:spcPts val="3000"/>
                  </a:lnSpc>
                </a:pPr>
                <a:endParaRPr/>
              </a:p>
            </p:txBody>
          </p:sp>
        </p:grpSp>
        <p:grpSp>
          <p:nvGrpSpPr>
            <p:cNvPr id="25" name="Group 25"/>
            <p:cNvGrpSpPr/>
            <p:nvPr/>
          </p:nvGrpSpPr>
          <p:grpSpPr>
            <a:xfrm>
              <a:off x="207124" y="207124"/>
              <a:ext cx="1040722" cy="1040722"/>
              <a:chOff x="0" y="0"/>
              <a:chExt cx="812800" cy="812800"/>
            </a:xfrm>
          </p:grpSpPr>
          <p:sp>
            <p:nvSpPr>
              <p:cNvPr id="26" name="Freeform 2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27" name="TextBox 27"/>
              <p:cNvSpPr txBox="1"/>
              <p:nvPr/>
            </p:nvSpPr>
            <p:spPr>
              <a:xfrm>
                <a:off x="76200" y="9525"/>
                <a:ext cx="660400" cy="727075"/>
              </a:xfrm>
              <a:prstGeom prst="rect">
                <a:avLst/>
              </a:prstGeom>
            </p:spPr>
            <p:txBody>
              <a:bodyPr lIns="50800" tIns="50800" rIns="50800" bIns="50800" rtlCol="0" anchor="ctr"/>
              <a:lstStyle/>
              <a:p>
                <a:pPr algn="ctr">
                  <a:lnSpc>
                    <a:spcPts val="3000"/>
                  </a:lnSpc>
                </a:pPr>
                <a:endParaRPr/>
              </a:p>
            </p:txBody>
          </p:sp>
        </p:grpSp>
        <p:sp>
          <p:nvSpPr>
            <p:cNvPr id="28" name="Freeform 28"/>
            <p:cNvSpPr/>
            <p:nvPr/>
          </p:nvSpPr>
          <p:spPr>
            <a:xfrm>
              <a:off x="440324" y="447449"/>
              <a:ext cx="574322" cy="574322"/>
            </a:xfrm>
            <a:custGeom>
              <a:avLst/>
              <a:gdLst/>
              <a:ahLst/>
              <a:cxnLst/>
              <a:rect l="l" t="t" r="r" b="b"/>
              <a:pathLst>
                <a:path w="574322" h="574322">
                  <a:moveTo>
                    <a:pt x="0" y="0"/>
                  </a:moveTo>
                  <a:lnTo>
                    <a:pt x="574322" y="0"/>
                  </a:lnTo>
                  <a:lnTo>
                    <a:pt x="574322" y="574323"/>
                  </a:lnTo>
                  <a:lnTo>
                    <a:pt x="0" y="57432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sp>
        <p:nvSpPr>
          <p:cNvPr id="29" name="AutoShape 29"/>
          <p:cNvSpPr/>
          <p:nvPr/>
        </p:nvSpPr>
        <p:spPr>
          <a:xfrm>
            <a:off x="4035149" y="2784433"/>
            <a:ext cx="619638" cy="38100"/>
          </a:xfrm>
          <a:prstGeom prst="line">
            <a:avLst/>
          </a:prstGeom>
          <a:ln w="38100" cap="flat">
            <a:solidFill>
              <a:srgbClr val="86EAE9"/>
            </a:solidFill>
            <a:prstDash val="solid"/>
            <a:headEnd type="none" w="sm" len="sm"/>
            <a:tailEnd type="none" w="sm" len="sm"/>
          </a:ln>
        </p:spPr>
      </p:sp>
      <p:sp>
        <p:nvSpPr>
          <p:cNvPr id="30" name="AutoShape 30"/>
          <p:cNvSpPr/>
          <p:nvPr/>
        </p:nvSpPr>
        <p:spPr>
          <a:xfrm>
            <a:off x="13633213" y="2779090"/>
            <a:ext cx="619638" cy="38100"/>
          </a:xfrm>
          <a:prstGeom prst="line">
            <a:avLst/>
          </a:prstGeom>
          <a:ln w="38100" cap="flat">
            <a:solidFill>
              <a:srgbClr val="86EAE9"/>
            </a:solidFill>
            <a:prstDash val="solid"/>
            <a:headEnd type="none" w="sm" len="sm"/>
            <a:tailEnd type="none" w="sm" len="sm"/>
          </a:ln>
        </p:spPr>
      </p:sp>
      <p:grpSp>
        <p:nvGrpSpPr>
          <p:cNvPr id="31" name="Group 31"/>
          <p:cNvGrpSpPr/>
          <p:nvPr/>
        </p:nvGrpSpPr>
        <p:grpSpPr>
          <a:xfrm>
            <a:off x="4829136" y="6951096"/>
            <a:ext cx="3762202" cy="1091228"/>
            <a:chOff x="0" y="0"/>
            <a:chExt cx="1981276" cy="574670"/>
          </a:xfrm>
        </p:grpSpPr>
        <p:sp>
          <p:nvSpPr>
            <p:cNvPr id="32" name="Freeform 32"/>
            <p:cNvSpPr/>
            <p:nvPr/>
          </p:nvSpPr>
          <p:spPr>
            <a:xfrm>
              <a:off x="0" y="0"/>
              <a:ext cx="1981276" cy="574670"/>
            </a:xfrm>
            <a:custGeom>
              <a:avLst/>
              <a:gdLst/>
              <a:ahLst/>
              <a:cxnLst/>
              <a:rect l="l" t="t" r="r" b="b"/>
              <a:pathLst>
                <a:path w="1981276" h="574670">
                  <a:moveTo>
                    <a:pt x="1778076" y="0"/>
                  </a:moveTo>
                  <a:lnTo>
                    <a:pt x="203200" y="0"/>
                  </a:lnTo>
                  <a:lnTo>
                    <a:pt x="0" y="287335"/>
                  </a:lnTo>
                  <a:lnTo>
                    <a:pt x="203200" y="574670"/>
                  </a:lnTo>
                  <a:lnTo>
                    <a:pt x="1778076" y="574670"/>
                  </a:lnTo>
                  <a:lnTo>
                    <a:pt x="1981276" y="287335"/>
                  </a:lnTo>
                  <a:lnTo>
                    <a:pt x="1778076" y="0"/>
                  </a:lnTo>
                  <a:close/>
                </a:path>
              </a:pathLst>
            </a:custGeom>
            <a:solidFill>
              <a:srgbClr val="13538A"/>
            </a:solidFill>
          </p:spPr>
        </p:sp>
        <p:sp>
          <p:nvSpPr>
            <p:cNvPr id="33" name="TextBox 33"/>
            <p:cNvSpPr txBox="1"/>
            <p:nvPr/>
          </p:nvSpPr>
          <p:spPr>
            <a:xfrm>
              <a:off x="152400" y="-66675"/>
              <a:ext cx="1676476" cy="641345"/>
            </a:xfrm>
            <a:prstGeom prst="rect">
              <a:avLst/>
            </a:prstGeom>
          </p:spPr>
          <p:txBody>
            <a:bodyPr lIns="50800" tIns="50800" rIns="50800" bIns="50800" rtlCol="0" anchor="ctr"/>
            <a:lstStyle/>
            <a:p>
              <a:pPr algn="ctr">
                <a:lnSpc>
                  <a:spcPts val="3000"/>
                </a:lnSpc>
              </a:pPr>
              <a:r>
                <a:rPr lang="en-US" sz="2000" b="1">
                  <a:solidFill>
                    <a:srgbClr val="000000"/>
                  </a:solidFill>
                  <a:latin typeface="Cormorant Garamond Bold"/>
                  <a:ea typeface="Cormorant Garamond Bold"/>
                  <a:cs typeface="Cormorant Garamond Bold"/>
                  <a:sym typeface="Cormorant Garamond Bold"/>
                </a:rPr>
                <a:t>SOFTWARE</a:t>
              </a:r>
            </a:p>
          </p:txBody>
        </p:sp>
      </p:grpSp>
      <p:sp>
        <p:nvSpPr>
          <p:cNvPr id="34" name="AutoShape 34"/>
          <p:cNvSpPr/>
          <p:nvPr/>
        </p:nvSpPr>
        <p:spPr>
          <a:xfrm>
            <a:off x="4054154" y="7477660"/>
            <a:ext cx="619638" cy="38100"/>
          </a:xfrm>
          <a:prstGeom prst="line">
            <a:avLst/>
          </a:prstGeom>
          <a:ln w="38100" cap="flat">
            <a:solidFill>
              <a:srgbClr val="13538A"/>
            </a:solidFill>
            <a:prstDash val="solid"/>
            <a:headEnd type="none" w="sm" len="sm"/>
            <a:tailEnd type="none" w="sm" len="sm"/>
          </a:ln>
        </p:spPr>
      </p:sp>
      <p:grpSp>
        <p:nvGrpSpPr>
          <p:cNvPr id="35" name="Group 35"/>
          <p:cNvGrpSpPr/>
          <p:nvPr/>
        </p:nvGrpSpPr>
        <p:grpSpPr>
          <a:xfrm>
            <a:off x="4673792" y="6951096"/>
            <a:ext cx="1091228" cy="1091228"/>
            <a:chOff x="0" y="0"/>
            <a:chExt cx="1454970" cy="1454970"/>
          </a:xfrm>
        </p:grpSpPr>
        <p:grpSp>
          <p:nvGrpSpPr>
            <p:cNvPr id="36" name="Group 36"/>
            <p:cNvGrpSpPr/>
            <p:nvPr/>
          </p:nvGrpSpPr>
          <p:grpSpPr>
            <a:xfrm>
              <a:off x="0" y="0"/>
              <a:ext cx="1454970" cy="1454970"/>
              <a:chOff x="0" y="0"/>
              <a:chExt cx="812800" cy="812800"/>
            </a:xfrm>
          </p:grpSpPr>
          <p:sp>
            <p:nvSpPr>
              <p:cNvPr id="37" name="Freeform 3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C92D5"/>
              </a:solidFill>
            </p:spPr>
          </p:sp>
          <p:sp>
            <p:nvSpPr>
              <p:cNvPr id="38" name="TextBox 38"/>
              <p:cNvSpPr txBox="1"/>
              <p:nvPr/>
            </p:nvSpPr>
            <p:spPr>
              <a:xfrm>
                <a:off x="76200" y="9525"/>
                <a:ext cx="660400" cy="727075"/>
              </a:xfrm>
              <a:prstGeom prst="rect">
                <a:avLst/>
              </a:prstGeom>
            </p:spPr>
            <p:txBody>
              <a:bodyPr lIns="50800" tIns="50800" rIns="50800" bIns="50800" rtlCol="0" anchor="ctr"/>
              <a:lstStyle/>
              <a:p>
                <a:pPr algn="ctr">
                  <a:lnSpc>
                    <a:spcPts val="3000"/>
                  </a:lnSpc>
                </a:pPr>
                <a:endParaRPr/>
              </a:p>
            </p:txBody>
          </p:sp>
        </p:grpSp>
        <p:grpSp>
          <p:nvGrpSpPr>
            <p:cNvPr id="39" name="Group 39"/>
            <p:cNvGrpSpPr/>
            <p:nvPr/>
          </p:nvGrpSpPr>
          <p:grpSpPr>
            <a:xfrm>
              <a:off x="207124" y="207124"/>
              <a:ext cx="1040722" cy="1040722"/>
              <a:chOff x="0" y="0"/>
              <a:chExt cx="812800" cy="812800"/>
            </a:xfrm>
          </p:grpSpPr>
          <p:sp>
            <p:nvSpPr>
              <p:cNvPr id="40" name="Freeform 4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41" name="TextBox 41"/>
              <p:cNvSpPr txBox="1"/>
              <p:nvPr/>
            </p:nvSpPr>
            <p:spPr>
              <a:xfrm>
                <a:off x="76200" y="9525"/>
                <a:ext cx="660400" cy="727075"/>
              </a:xfrm>
              <a:prstGeom prst="rect">
                <a:avLst/>
              </a:prstGeom>
            </p:spPr>
            <p:txBody>
              <a:bodyPr lIns="50800" tIns="50800" rIns="50800" bIns="50800" rtlCol="0" anchor="ctr"/>
              <a:lstStyle/>
              <a:p>
                <a:pPr algn="ctr">
                  <a:lnSpc>
                    <a:spcPts val="3000"/>
                  </a:lnSpc>
                </a:pPr>
                <a:endParaRPr/>
              </a:p>
            </p:txBody>
          </p:sp>
        </p:grpSp>
        <p:sp>
          <p:nvSpPr>
            <p:cNvPr id="42" name="Freeform 42"/>
            <p:cNvSpPr/>
            <p:nvPr/>
          </p:nvSpPr>
          <p:spPr>
            <a:xfrm>
              <a:off x="460503" y="460503"/>
              <a:ext cx="533964" cy="533964"/>
            </a:xfrm>
            <a:custGeom>
              <a:avLst/>
              <a:gdLst/>
              <a:ahLst/>
              <a:cxnLst/>
              <a:rect l="l" t="t" r="r" b="b"/>
              <a:pathLst>
                <a:path w="533964" h="533964">
                  <a:moveTo>
                    <a:pt x="0" y="0"/>
                  </a:moveTo>
                  <a:lnTo>
                    <a:pt x="533964" y="0"/>
                  </a:lnTo>
                  <a:lnTo>
                    <a:pt x="533964" y="533964"/>
                  </a:lnTo>
                  <a:lnTo>
                    <a:pt x="0" y="53396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grpSp>
        <p:nvGrpSpPr>
          <p:cNvPr id="43" name="Group 43"/>
          <p:cNvGrpSpPr/>
          <p:nvPr/>
        </p:nvGrpSpPr>
        <p:grpSpPr>
          <a:xfrm>
            <a:off x="9734762" y="6951096"/>
            <a:ext cx="3762202" cy="1091228"/>
            <a:chOff x="0" y="0"/>
            <a:chExt cx="1981276" cy="574670"/>
          </a:xfrm>
        </p:grpSpPr>
        <p:sp>
          <p:nvSpPr>
            <p:cNvPr id="44" name="Freeform 44"/>
            <p:cNvSpPr/>
            <p:nvPr/>
          </p:nvSpPr>
          <p:spPr>
            <a:xfrm>
              <a:off x="0" y="0"/>
              <a:ext cx="1981276" cy="574670"/>
            </a:xfrm>
            <a:custGeom>
              <a:avLst/>
              <a:gdLst/>
              <a:ahLst/>
              <a:cxnLst/>
              <a:rect l="l" t="t" r="r" b="b"/>
              <a:pathLst>
                <a:path w="1981276" h="574670">
                  <a:moveTo>
                    <a:pt x="1778076" y="0"/>
                  </a:moveTo>
                  <a:lnTo>
                    <a:pt x="203200" y="0"/>
                  </a:lnTo>
                  <a:lnTo>
                    <a:pt x="0" y="287335"/>
                  </a:lnTo>
                  <a:lnTo>
                    <a:pt x="203200" y="574670"/>
                  </a:lnTo>
                  <a:lnTo>
                    <a:pt x="1778076" y="574670"/>
                  </a:lnTo>
                  <a:lnTo>
                    <a:pt x="1981276" y="287335"/>
                  </a:lnTo>
                  <a:lnTo>
                    <a:pt x="1778076" y="0"/>
                  </a:lnTo>
                  <a:close/>
                </a:path>
              </a:pathLst>
            </a:custGeom>
            <a:solidFill>
              <a:srgbClr val="13538A"/>
            </a:solidFill>
          </p:spPr>
        </p:sp>
        <p:sp>
          <p:nvSpPr>
            <p:cNvPr id="45" name="TextBox 45"/>
            <p:cNvSpPr txBox="1"/>
            <p:nvPr/>
          </p:nvSpPr>
          <p:spPr>
            <a:xfrm>
              <a:off x="152400" y="-66675"/>
              <a:ext cx="1676476" cy="641345"/>
            </a:xfrm>
            <a:prstGeom prst="rect">
              <a:avLst/>
            </a:prstGeom>
          </p:spPr>
          <p:txBody>
            <a:bodyPr lIns="50800" tIns="50800" rIns="50800" bIns="50800" rtlCol="0" anchor="ctr"/>
            <a:lstStyle/>
            <a:p>
              <a:pPr algn="ctr">
                <a:lnSpc>
                  <a:spcPts val="3000"/>
                </a:lnSpc>
              </a:pPr>
              <a:r>
                <a:rPr lang="en-US" sz="2000" b="1">
                  <a:solidFill>
                    <a:srgbClr val="000000"/>
                  </a:solidFill>
                  <a:latin typeface="Cormorant Garamond Bold"/>
                  <a:ea typeface="Cormorant Garamond Bold"/>
                  <a:cs typeface="Cormorant Garamond Bold"/>
                  <a:sym typeface="Cormorant Garamond Bold"/>
                </a:rPr>
                <a:t>FUTURE SCOPE</a:t>
              </a:r>
            </a:p>
          </p:txBody>
        </p:sp>
      </p:grpSp>
      <p:grpSp>
        <p:nvGrpSpPr>
          <p:cNvPr id="46" name="Group 46"/>
          <p:cNvGrpSpPr/>
          <p:nvPr/>
        </p:nvGrpSpPr>
        <p:grpSpPr>
          <a:xfrm>
            <a:off x="12561080" y="6951096"/>
            <a:ext cx="1091228" cy="1091228"/>
            <a:chOff x="0" y="0"/>
            <a:chExt cx="1454970" cy="1454970"/>
          </a:xfrm>
        </p:grpSpPr>
        <p:grpSp>
          <p:nvGrpSpPr>
            <p:cNvPr id="47" name="Group 47"/>
            <p:cNvGrpSpPr/>
            <p:nvPr/>
          </p:nvGrpSpPr>
          <p:grpSpPr>
            <a:xfrm>
              <a:off x="0" y="0"/>
              <a:ext cx="1454970" cy="1454970"/>
              <a:chOff x="0" y="0"/>
              <a:chExt cx="812800" cy="812800"/>
            </a:xfrm>
          </p:grpSpPr>
          <p:sp>
            <p:nvSpPr>
              <p:cNvPr id="48" name="Freeform 4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3538A"/>
              </a:solidFill>
            </p:spPr>
          </p:sp>
          <p:sp>
            <p:nvSpPr>
              <p:cNvPr id="49" name="TextBox 49"/>
              <p:cNvSpPr txBox="1"/>
              <p:nvPr/>
            </p:nvSpPr>
            <p:spPr>
              <a:xfrm>
                <a:off x="76200" y="9525"/>
                <a:ext cx="660400" cy="727075"/>
              </a:xfrm>
              <a:prstGeom prst="rect">
                <a:avLst/>
              </a:prstGeom>
            </p:spPr>
            <p:txBody>
              <a:bodyPr lIns="50800" tIns="50800" rIns="50800" bIns="50800" rtlCol="0" anchor="ctr"/>
              <a:lstStyle/>
              <a:p>
                <a:pPr algn="ctr">
                  <a:lnSpc>
                    <a:spcPts val="3000"/>
                  </a:lnSpc>
                </a:pPr>
                <a:endParaRPr/>
              </a:p>
            </p:txBody>
          </p:sp>
        </p:grpSp>
        <p:grpSp>
          <p:nvGrpSpPr>
            <p:cNvPr id="50" name="Group 50"/>
            <p:cNvGrpSpPr/>
            <p:nvPr/>
          </p:nvGrpSpPr>
          <p:grpSpPr>
            <a:xfrm>
              <a:off x="207124" y="207124"/>
              <a:ext cx="1040722" cy="1040722"/>
              <a:chOff x="0" y="0"/>
              <a:chExt cx="812800" cy="812800"/>
            </a:xfrm>
          </p:grpSpPr>
          <p:sp>
            <p:nvSpPr>
              <p:cNvPr id="51" name="Freeform 5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52" name="TextBox 52"/>
              <p:cNvSpPr txBox="1"/>
              <p:nvPr/>
            </p:nvSpPr>
            <p:spPr>
              <a:xfrm>
                <a:off x="76200" y="9525"/>
                <a:ext cx="660400" cy="727075"/>
              </a:xfrm>
              <a:prstGeom prst="rect">
                <a:avLst/>
              </a:prstGeom>
            </p:spPr>
            <p:txBody>
              <a:bodyPr lIns="50800" tIns="50800" rIns="50800" bIns="50800" rtlCol="0" anchor="ctr"/>
              <a:lstStyle/>
              <a:p>
                <a:pPr algn="ctr">
                  <a:lnSpc>
                    <a:spcPts val="3000"/>
                  </a:lnSpc>
                </a:pPr>
                <a:endParaRPr/>
              </a:p>
            </p:txBody>
          </p:sp>
        </p:grpSp>
        <p:sp>
          <p:nvSpPr>
            <p:cNvPr id="53" name="Freeform 53"/>
            <p:cNvSpPr/>
            <p:nvPr/>
          </p:nvSpPr>
          <p:spPr>
            <a:xfrm>
              <a:off x="482087" y="482087"/>
              <a:ext cx="490796" cy="490796"/>
            </a:xfrm>
            <a:custGeom>
              <a:avLst/>
              <a:gdLst/>
              <a:ahLst/>
              <a:cxnLst/>
              <a:rect l="l" t="t" r="r" b="b"/>
              <a:pathLst>
                <a:path w="490796" h="490796">
                  <a:moveTo>
                    <a:pt x="0" y="0"/>
                  </a:moveTo>
                  <a:lnTo>
                    <a:pt x="490796" y="0"/>
                  </a:lnTo>
                  <a:lnTo>
                    <a:pt x="490796" y="490796"/>
                  </a:lnTo>
                  <a:lnTo>
                    <a:pt x="0" y="49079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grpSp>
      <p:sp>
        <p:nvSpPr>
          <p:cNvPr id="54" name="AutoShape 54"/>
          <p:cNvSpPr/>
          <p:nvPr/>
        </p:nvSpPr>
        <p:spPr>
          <a:xfrm>
            <a:off x="13652308" y="7477660"/>
            <a:ext cx="619638" cy="38100"/>
          </a:xfrm>
          <a:prstGeom prst="line">
            <a:avLst/>
          </a:prstGeom>
          <a:ln w="38100" cap="flat">
            <a:solidFill>
              <a:srgbClr val="13538A"/>
            </a:solidFill>
            <a:prstDash val="solid"/>
            <a:headEnd type="none" w="sm" len="sm"/>
            <a:tailEnd type="none" w="sm" len="sm"/>
          </a:ln>
        </p:spPr>
      </p:sp>
      <p:sp>
        <p:nvSpPr>
          <p:cNvPr id="55" name="AutoShape 55"/>
          <p:cNvSpPr/>
          <p:nvPr/>
        </p:nvSpPr>
        <p:spPr>
          <a:xfrm flipH="1" flipV="1">
            <a:off x="9144000" y="5960277"/>
            <a:ext cx="45" cy="1517383"/>
          </a:xfrm>
          <a:prstGeom prst="line">
            <a:avLst/>
          </a:prstGeom>
          <a:ln w="38100" cap="flat">
            <a:solidFill>
              <a:srgbClr val="2C92D5"/>
            </a:solidFill>
            <a:prstDash val="solid"/>
            <a:headEnd type="none" w="sm" len="sm"/>
            <a:tailEnd type="none" w="sm" len="sm"/>
          </a:ln>
        </p:spPr>
      </p:sp>
      <p:sp>
        <p:nvSpPr>
          <p:cNvPr id="56" name="AutoShape 56"/>
          <p:cNvSpPr/>
          <p:nvPr/>
        </p:nvSpPr>
        <p:spPr>
          <a:xfrm>
            <a:off x="8591338" y="7496710"/>
            <a:ext cx="1143425" cy="0"/>
          </a:xfrm>
          <a:prstGeom prst="line">
            <a:avLst/>
          </a:prstGeom>
          <a:ln w="38100" cap="flat">
            <a:solidFill>
              <a:srgbClr val="13538A"/>
            </a:solidFill>
            <a:prstDash val="solid"/>
            <a:headEnd type="none" w="sm" len="sm"/>
            <a:tailEnd type="none" w="sm" len="sm"/>
          </a:ln>
        </p:spPr>
      </p:sp>
      <p:grpSp>
        <p:nvGrpSpPr>
          <p:cNvPr id="57" name="Group 57"/>
          <p:cNvGrpSpPr/>
          <p:nvPr/>
        </p:nvGrpSpPr>
        <p:grpSpPr>
          <a:xfrm>
            <a:off x="3716402" y="1809009"/>
            <a:ext cx="318747" cy="318747"/>
            <a:chOff x="0" y="0"/>
            <a:chExt cx="812800" cy="812800"/>
          </a:xfrm>
        </p:grpSpPr>
        <p:sp>
          <p:nvSpPr>
            <p:cNvPr id="58" name="Freeform 5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6EAE9"/>
            </a:solidFill>
          </p:spPr>
        </p:sp>
        <p:sp>
          <p:nvSpPr>
            <p:cNvPr id="59" name="TextBox 59"/>
            <p:cNvSpPr txBox="1"/>
            <p:nvPr/>
          </p:nvSpPr>
          <p:spPr>
            <a:xfrm>
              <a:off x="76200" y="19050"/>
              <a:ext cx="660400" cy="717550"/>
            </a:xfrm>
            <a:prstGeom prst="rect">
              <a:avLst/>
            </a:prstGeom>
          </p:spPr>
          <p:txBody>
            <a:bodyPr lIns="50800" tIns="50800" rIns="50800" bIns="50800" rtlCol="0" anchor="ctr"/>
            <a:lstStyle/>
            <a:p>
              <a:pPr algn="ctr">
                <a:lnSpc>
                  <a:spcPts val="3299"/>
                </a:lnSpc>
              </a:pPr>
              <a:endParaRPr/>
            </a:p>
          </p:txBody>
        </p:sp>
      </p:grpSp>
      <p:grpSp>
        <p:nvGrpSpPr>
          <p:cNvPr id="60" name="Group 60"/>
          <p:cNvGrpSpPr/>
          <p:nvPr/>
        </p:nvGrpSpPr>
        <p:grpSpPr>
          <a:xfrm>
            <a:off x="3716402" y="2637172"/>
            <a:ext cx="318747" cy="318747"/>
            <a:chOff x="0" y="0"/>
            <a:chExt cx="812800" cy="812800"/>
          </a:xfrm>
        </p:grpSpPr>
        <p:sp>
          <p:nvSpPr>
            <p:cNvPr id="61" name="Freeform 6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6EAE9"/>
            </a:solidFill>
          </p:spPr>
        </p:sp>
        <p:sp>
          <p:nvSpPr>
            <p:cNvPr id="62" name="TextBox 62"/>
            <p:cNvSpPr txBox="1"/>
            <p:nvPr/>
          </p:nvSpPr>
          <p:spPr>
            <a:xfrm>
              <a:off x="76200" y="19050"/>
              <a:ext cx="660400" cy="717550"/>
            </a:xfrm>
            <a:prstGeom prst="rect">
              <a:avLst/>
            </a:prstGeom>
          </p:spPr>
          <p:txBody>
            <a:bodyPr lIns="50800" tIns="50800" rIns="50800" bIns="50800" rtlCol="0" anchor="ctr"/>
            <a:lstStyle/>
            <a:p>
              <a:pPr algn="ctr">
                <a:lnSpc>
                  <a:spcPts val="3299"/>
                </a:lnSpc>
              </a:pPr>
              <a:endParaRPr/>
            </a:p>
          </p:txBody>
        </p:sp>
      </p:grpSp>
      <p:sp>
        <p:nvSpPr>
          <p:cNvPr id="63" name="AutoShape 63"/>
          <p:cNvSpPr/>
          <p:nvPr/>
        </p:nvSpPr>
        <p:spPr>
          <a:xfrm flipH="1" flipV="1">
            <a:off x="3875775" y="2955919"/>
            <a:ext cx="0" cy="512604"/>
          </a:xfrm>
          <a:prstGeom prst="line">
            <a:avLst/>
          </a:prstGeom>
          <a:ln w="38100" cap="rnd">
            <a:solidFill>
              <a:srgbClr val="000000"/>
            </a:solidFill>
            <a:prstDash val="sysDot"/>
            <a:headEnd type="none" w="sm" len="sm"/>
            <a:tailEnd type="none" w="sm" len="sm"/>
          </a:ln>
        </p:spPr>
      </p:sp>
      <p:grpSp>
        <p:nvGrpSpPr>
          <p:cNvPr id="64" name="Group 64"/>
          <p:cNvGrpSpPr/>
          <p:nvPr/>
        </p:nvGrpSpPr>
        <p:grpSpPr>
          <a:xfrm>
            <a:off x="3716402" y="3468523"/>
            <a:ext cx="318747" cy="318747"/>
            <a:chOff x="0" y="0"/>
            <a:chExt cx="812800" cy="812800"/>
          </a:xfrm>
        </p:grpSpPr>
        <p:sp>
          <p:nvSpPr>
            <p:cNvPr id="65" name="Freeform 6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6EAE9"/>
            </a:solidFill>
          </p:spPr>
        </p:sp>
        <p:sp>
          <p:nvSpPr>
            <p:cNvPr id="66" name="TextBox 66"/>
            <p:cNvSpPr txBox="1"/>
            <p:nvPr/>
          </p:nvSpPr>
          <p:spPr>
            <a:xfrm>
              <a:off x="76200" y="19050"/>
              <a:ext cx="660400" cy="717550"/>
            </a:xfrm>
            <a:prstGeom prst="rect">
              <a:avLst/>
            </a:prstGeom>
          </p:spPr>
          <p:txBody>
            <a:bodyPr lIns="50800" tIns="50800" rIns="50800" bIns="50800" rtlCol="0" anchor="ctr"/>
            <a:lstStyle/>
            <a:p>
              <a:pPr algn="ctr">
                <a:lnSpc>
                  <a:spcPts val="3299"/>
                </a:lnSpc>
              </a:pPr>
              <a:endParaRPr/>
            </a:p>
          </p:txBody>
        </p:sp>
      </p:grpSp>
      <p:sp>
        <p:nvSpPr>
          <p:cNvPr id="67" name="AutoShape 67"/>
          <p:cNvSpPr/>
          <p:nvPr/>
        </p:nvSpPr>
        <p:spPr>
          <a:xfrm flipV="1">
            <a:off x="3875775" y="2127756"/>
            <a:ext cx="0" cy="509417"/>
          </a:xfrm>
          <a:prstGeom prst="line">
            <a:avLst/>
          </a:prstGeom>
          <a:ln w="38100" cap="rnd">
            <a:solidFill>
              <a:srgbClr val="000000"/>
            </a:solidFill>
            <a:prstDash val="sysDot"/>
            <a:headEnd type="none" w="sm" len="sm"/>
            <a:tailEnd type="none" w="sm" len="sm"/>
          </a:ln>
        </p:spPr>
      </p:sp>
      <p:grpSp>
        <p:nvGrpSpPr>
          <p:cNvPr id="68" name="Group 68"/>
          <p:cNvGrpSpPr/>
          <p:nvPr/>
        </p:nvGrpSpPr>
        <p:grpSpPr>
          <a:xfrm>
            <a:off x="3807554" y="6520427"/>
            <a:ext cx="294738" cy="1980008"/>
            <a:chOff x="0" y="0"/>
            <a:chExt cx="392984" cy="2640010"/>
          </a:xfrm>
        </p:grpSpPr>
        <p:grpSp>
          <p:nvGrpSpPr>
            <p:cNvPr id="69" name="Group 69"/>
            <p:cNvGrpSpPr/>
            <p:nvPr/>
          </p:nvGrpSpPr>
          <p:grpSpPr>
            <a:xfrm>
              <a:off x="0" y="0"/>
              <a:ext cx="392984" cy="424996"/>
              <a:chOff x="0" y="0"/>
              <a:chExt cx="751578" cy="812800"/>
            </a:xfrm>
          </p:grpSpPr>
          <p:sp>
            <p:nvSpPr>
              <p:cNvPr id="70" name="Freeform 70"/>
              <p:cNvSpPr/>
              <p:nvPr/>
            </p:nvSpPr>
            <p:spPr>
              <a:xfrm>
                <a:off x="0" y="0"/>
                <a:ext cx="751578" cy="812800"/>
              </a:xfrm>
              <a:custGeom>
                <a:avLst/>
                <a:gdLst/>
                <a:ahLst/>
                <a:cxnLst/>
                <a:rect l="l" t="t" r="r" b="b"/>
                <a:pathLst>
                  <a:path w="751578" h="812800">
                    <a:moveTo>
                      <a:pt x="375789" y="0"/>
                    </a:moveTo>
                    <a:cubicBezTo>
                      <a:pt x="168246" y="0"/>
                      <a:pt x="0" y="181951"/>
                      <a:pt x="0" y="406400"/>
                    </a:cubicBezTo>
                    <a:cubicBezTo>
                      <a:pt x="0" y="630849"/>
                      <a:pt x="168246" y="812800"/>
                      <a:pt x="375789" y="812800"/>
                    </a:cubicBezTo>
                    <a:cubicBezTo>
                      <a:pt x="583331" y="812800"/>
                      <a:pt x="751578" y="630849"/>
                      <a:pt x="751578" y="406400"/>
                    </a:cubicBezTo>
                    <a:cubicBezTo>
                      <a:pt x="751578" y="181951"/>
                      <a:pt x="583331" y="0"/>
                      <a:pt x="375789" y="0"/>
                    </a:cubicBezTo>
                    <a:close/>
                  </a:path>
                </a:pathLst>
              </a:custGeom>
              <a:solidFill>
                <a:srgbClr val="2C92D5"/>
              </a:solidFill>
            </p:spPr>
          </p:sp>
          <p:sp>
            <p:nvSpPr>
              <p:cNvPr id="71" name="TextBox 71"/>
              <p:cNvSpPr txBox="1"/>
              <p:nvPr/>
            </p:nvSpPr>
            <p:spPr>
              <a:xfrm>
                <a:off x="70460" y="9525"/>
                <a:ext cx="610657" cy="727075"/>
              </a:xfrm>
              <a:prstGeom prst="rect">
                <a:avLst/>
              </a:prstGeom>
            </p:spPr>
            <p:txBody>
              <a:bodyPr lIns="50800" tIns="50800" rIns="50800" bIns="50800" rtlCol="0" anchor="ctr"/>
              <a:lstStyle/>
              <a:p>
                <a:pPr algn="ctr">
                  <a:lnSpc>
                    <a:spcPts val="3000"/>
                  </a:lnSpc>
                </a:pPr>
                <a:endParaRPr/>
              </a:p>
            </p:txBody>
          </p:sp>
        </p:grpSp>
        <p:sp>
          <p:nvSpPr>
            <p:cNvPr id="72" name="AutoShape 72"/>
            <p:cNvSpPr/>
            <p:nvPr/>
          </p:nvSpPr>
          <p:spPr>
            <a:xfrm flipH="1" flipV="1">
              <a:off x="196492" y="424996"/>
              <a:ext cx="0" cy="685800"/>
            </a:xfrm>
            <a:prstGeom prst="line">
              <a:avLst/>
            </a:prstGeom>
            <a:ln w="50800" cap="rnd">
              <a:solidFill>
                <a:srgbClr val="000000"/>
              </a:solidFill>
              <a:prstDash val="sysDot"/>
              <a:headEnd type="none" w="sm" len="sm"/>
              <a:tailEnd type="none" w="sm" len="sm"/>
            </a:ln>
          </p:spPr>
        </p:sp>
        <p:grpSp>
          <p:nvGrpSpPr>
            <p:cNvPr id="73" name="Group 73"/>
            <p:cNvGrpSpPr/>
            <p:nvPr/>
          </p:nvGrpSpPr>
          <p:grpSpPr>
            <a:xfrm>
              <a:off x="0" y="1110796"/>
              <a:ext cx="392984" cy="424996"/>
              <a:chOff x="0" y="0"/>
              <a:chExt cx="751578" cy="812800"/>
            </a:xfrm>
          </p:grpSpPr>
          <p:sp>
            <p:nvSpPr>
              <p:cNvPr id="74" name="Freeform 74"/>
              <p:cNvSpPr/>
              <p:nvPr/>
            </p:nvSpPr>
            <p:spPr>
              <a:xfrm>
                <a:off x="0" y="0"/>
                <a:ext cx="751578" cy="812800"/>
              </a:xfrm>
              <a:custGeom>
                <a:avLst/>
                <a:gdLst/>
                <a:ahLst/>
                <a:cxnLst/>
                <a:rect l="l" t="t" r="r" b="b"/>
                <a:pathLst>
                  <a:path w="751578" h="812800">
                    <a:moveTo>
                      <a:pt x="375789" y="0"/>
                    </a:moveTo>
                    <a:cubicBezTo>
                      <a:pt x="168246" y="0"/>
                      <a:pt x="0" y="181951"/>
                      <a:pt x="0" y="406400"/>
                    </a:cubicBezTo>
                    <a:cubicBezTo>
                      <a:pt x="0" y="630849"/>
                      <a:pt x="168246" y="812800"/>
                      <a:pt x="375789" y="812800"/>
                    </a:cubicBezTo>
                    <a:cubicBezTo>
                      <a:pt x="583331" y="812800"/>
                      <a:pt x="751578" y="630849"/>
                      <a:pt x="751578" y="406400"/>
                    </a:cubicBezTo>
                    <a:cubicBezTo>
                      <a:pt x="751578" y="181951"/>
                      <a:pt x="583331" y="0"/>
                      <a:pt x="375789" y="0"/>
                    </a:cubicBezTo>
                    <a:close/>
                  </a:path>
                </a:pathLst>
              </a:custGeom>
              <a:solidFill>
                <a:srgbClr val="2C92D5"/>
              </a:solidFill>
            </p:spPr>
          </p:sp>
          <p:sp>
            <p:nvSpPr>
              <p:cNvPr id="75" name="TextBox 75"/>
              <p:cNvSpPr txBox="1"/>
              <p:nvPr/>
            </p:nvSpPr>
            <p:spPr>
              <a:xfrm>
                <a:off x="70460" y="9525"/>
                <a:ext cx="610657" cy="727075"/>
              </a:xfrm>
              <a:prstGeom prst="rect">
                <a:avLst/>
              </a:prstGeom>
            </p:spPr>
            <p:txBody>
              <a:bodyPr lIns="50800" tIns="50800" rIns="50800" bIns="50800" rtlCol="0" anchor="ctr"/>
              <a:lstStyle/>
              <a:p>
                <a:pPr algn="ctr">
                  <a:lnSpc>
                    <a:spcPts val="3000"/>
                  </a:lnSpc>
                </a:pPr>
                <a:endParaRPr/>
              </a:p>
            </p:txBody>
          </p:sp>
        </p:grpSp>
        <p:grpSp>
          <p:nvGrpSpPr>
            <p:cNvPr id="76" name="Group 76"/>
            <p:cNvGrpSpPr/>
            <p:nvPr/>
          </p:nvGrpSpPr>
          <p:grpSpPr>
            <a:xfrm>
              <a:off x="0" y="2215014"/>
              <a:ext cx="392984" cy="424996"/>
              <a:chOff x="0" y="0"/>
              <a:chExt cx="751578" cy="812800"/>
            </a:xfrm>
          </p:grpSpPr>
          <p:sp>
            <p:nvSpPr>
              <p:cNvPr id="77" name="Freeform 77"/>
              <p:cNvSpPr/>
              <p:nvPr/>
            </p:nvSpPr>
            <p:spPr>
              <a:xfrm>
                <a:off x="0" y="0"/>
                <a:ext cx="751578" cy="812800"/>
              </a:xfrm>
              <a:custGeom>
                <a:avLst/>
                <a:gdLst/>
                <a:ahLst/>
                <a:cxnLst/>
                <a:rect l="l" t="t" r="r" b="b"/>
                <a:pathLst>
                  <a:path w="751578" h="812800">
                    <a:moveTo>
                      <a:pt x="375789" y="0"/>
                    </a:moveTo>
                    <a:cubicBezTo>
                      <a:pt x="168246" y="0"/>
                      <a:pt x="0" y="181951"/>
                      <a:pt x="0" y="406400"/>
                    </a:cubicBezTo>
                    <a:cubicBezTo>
                      <a:pt x="0" y="630849"/>
                      <a:pt x="168246" y="812800"/>
                      <a:pt x="375789" y="812800"/>
                    </a:cubicBezTo>
                    <a:cubicBezTo>
                      <a:pt x="583331" y="812800"/>
                      <a:pt x="751578" y="630849"/>
                      <a:pt x="751578" y="406400"/>
                    </a:cubicBezTo>
                    <a:cubicBezTo>
                      <a:pt x="751578" y="181951"/>
                      <a:pt x="583331" y="0"/>
                      <a:pt x="375789" y="0"/>
                    </a:cubicBezTo>
                    <a:close/>
                  </a:path>
                </a:pathLst>
              </a:custGeom>
              <a:solidFill>
                <a:srgbClr val="2C92D5"/>
              </a:solidFill>
            </p:spPr>
          </p:sp>
          <p:sp>
            <p:nvSpPr>
              <p:cNvPr id="78" name="TextBox 78"/>
              <p:cNvSpPr txBox="1"/>
              <p:nvPr/>
            </p:nvSpPr>
            <p:spPr>
              <a:xfrm>
                <a:off x="70460" y="9525"/>
                <a:ext cx="610657" cy="727075"/>
              </a:xfrm>
              <a:prstGeom prst="rect">
                <a:avLst/>
              </a:prstGeom>
            </p:spPr>
            <p:txBody>
              <a:bodyPr lIns="50800" tIns="50800" rIns="50800" bIns="50800" rtlCol="0" anchor="ctr"/>
              <a:lstStyle/>
              <a:p>
                <a:pPr algn="ctr">
                  <a:lnSpc>
                    <a:spcPts val="3000"/>
                  </a:lnSpc>
                </a:pPr>
                <a:endParaRPr/>
              </a:p>
            </p:txBody>
          </p:sp>
        </p:grpSp>
        <p:sp>
          <p:nvSpPr>
            <p:cNvPr id="79" name="AutoShape 79"/>
            <p:cNvSpPr/>
            <p:nvPr/>
          </p:nvSpPr>
          <p:spPr>
            <a:xfrm flipH="1" flipV="1">
              <a:off x="196492" y="1535792"/>
              <a:ext cx="0" cy="679222"/>
            </a:xfrm>
            <a:prstGeom prst="line">
              <a:avLst/>
            </a:prstGeom>
            <a:ln w="50800" cap="rnd">
              <a:solidFill>
                <a:srgbClr val="000000"/>
              </a:solidFill>
              <a:prstDash val="sysDot"/>
              <a:headEnd type="none" w="sm" len="sm"/>
              <a:tailEnd type="none" w="sm" len="sm"/>
            </a:ln>
          </p:spPr>
        </p:sp>
      </p:grpSp>
      <p:grpSp>
        <p:nvGrpSpPr>
          <p:cNvPr id="80" name="Group 80"/>
          <p:cNvGrpSpPr/>
          <p:nvPr/>
        </p:nvGrpSpPr>
        <p:grpSpPr>
          <a:xfrm>
            <a:off x="14453917" y="6091031"/>
            <a:ext cx="318747" cy="318747"/>
            <a:chOff x="0" y="0"/>
            <a:chExt cx="812800" cy="812800"/>
          </a:xfrm>
        </p:grpSpPr>
        <p:sp>
          <p:nvSpPr>
            <p:cNvPr id="81" name="Freeform 8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3538A"/>
            </a:solidFill>
          </p:spPr>
        </p:sp>
        <p:sp>
          <p:nvSpPr>
            <p:cNvPr id="82" name="TextBox 82"/>
            <p:cNvSpPr txBox="1"/>
            <p:nvPr/>
          </p:nvSpPr>
          <p:spPr>
            <a:xfrm>
              <a:off x="76200" y="9525"/>
              <a:ext cx="660400" cy="727075"/>
            </a:xfrm>
            <a:prstGeom prst="rect">
              <a:avLst/>
            </a:prstGeom>
          </p:spPr>
          <p:txBody>
            <a:bodyPr lIns="50800" tIns="50800" rIns="50800" bIns="50800" rtlCol="0" anchor="ctr"/>
            <a:lstStyle/>
            <a:p>
              <a:pPr algn="ctr">
                <a:lnSpc>
                  <a:spcPts val="3000"/>
                </a:lnSpc>
              </a:pPr>
              <a:endParaRPr/>
            </a:p>
          </p:txBody>
        </p:sp>
      </p:grpSp>
      <p:sp>
        <p:nvSpPr>
          <p:cNvPr id="83" name="AutoShape 83"/>
          <p:cNvSpPr/>
          <p:nvPr/>
        </p:nvSpPr>
        <p:spPr>
          <a:xfrm>
            <a:off x="14356115" y="6647903"/>
            <a:ext cx="514350" cy="38100"/>
          </a:xfrm>
          <a:prstGeom prst="line">
            <a:avLst/>
          </a:prstGeom>
          <a:ln w="38100" cap="rnd">
            <a:solidFill>
              <a:srgbClr val="000000"/>
            </a:solidFill>
            <a:prstDash val="sysDot"/>
            <a:headEnd type="none" w="sm" len="sm"/>
            <a:tailEnd type="none" w="sm" len="sm"/>
          </a:ln>
        </p:spPr>
      </p:sp>
      <p:grpSp>
        <p:nvGrpSpPr>
          <p:cNvPr id="84" name="Group 84"/>
          <p:cNvGrpSpPr/>
          <p:nvPr/>
        </p:nvGrpSpPr>
        <p:grpSpPr>
          <a:xfrm>
            <a:off x="14453917" y="6924128"/>
            <a:ext cx="318747" cy="318747"/>
            <a:chOff x="0" y="0"/>
            <a:chExt cx="812800" cy="812800"/>
          </a:xfrm>
        </p:grpSpPr>
        <p:sp>
          <p:nvSpPr>
            <p:cNvPr id="85" name="Freeform 8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3538A"/>
            </a:solidFill>
          </p:spPr>
        </p:sp>
        <p:sp>
          <p:nvSpPr>
            <p:cNvPr id="86" name="TextBox 86"/>
            <p:cNvSpPr txBox="1"/>
            <p:nvPr/>
          </p:nvSpPr>
          <p:spPr>
            <a:xfrm>
              <a:off x="76200" y="9525"/>
              <a:ext cx="660400" cy="727075"/>
            </a:xfrm>
            <a:prstGeom prst="rect">
              <a:avLst/>
            </a:prstGeom>
          </p:spPr>
          <p:txBody>
            <a:bodyPr lIns="50800" tIns="50800" rIns="50800" bIns="50800" rtlCol="0" anchor="ctr"/>
            <a:lstStyle/>
            <a:p>
              <a:pPr algn="ctr">
                <a:lnSpc>
                  <a:spcPts val="3000"/>
                </a:lnSpc>
              </a:pPr>
              <a:endParaRPr/>
            </a:p>
          </p:txBody>
        </p:sp>
      </p:grpSp>
      <p:grpSp>
        <p:nvGrpSpPr>
          <p:cNvPr id="87" name="Group 87"/>
          <p:cNvGrpSpPr/>
          <p:nvPr/>
        </p:nvGrpSpPr>
        <p:grpSpPr>
          <a:xfrm>
            <a:off x="14453917" y="7752292"/>
            <a:ext cx="318747" cy="318747"/>
            <a:chOff x="0" y="0"/>
            <a:chExt cx="812800" cy="812800"/>
          </a:xfrm>
        </p:grpSpPr>
        <p:sp>
          <p:nvSpPr>
            <p:cNvPr id="88" name="Freeform 8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3538A"/>
            </a:solidFill>
          </p:spPr>
        </p:sp>
        <p:sp>
          <p:nvSpPr>
            <p:cNvPr id="89" name="TextBox 89"/>
            <p:cNvSpPr txBox="1"/>
            <p:nvPr/>
          </p:nvSpPr>
          <p:spPr>
            <a:xfrm>
              <a:off x="76200" y="9525"/>
              <a:ext cx="660400" cy="727075"/>
            </a:xfrm>
            <a:prstGeom prst="rect">
              <a:avLst/>
            </a:prstGeom>
          </p:spPr>
          <p:txBody>
            <a:bodyPr lIns="50800" tIns="50800" rIns="50800" bIns="50800" rtlCol="0" anchor="ctr"/>
            <a:lstStyle/>
            <a:p>
              <a:pPr algn="ctr">
                <a:lnSpc>
                  <a:spcPts val="3000"/>
                </a:lnSpc>
              </a:pPr>
              <a:endParaRPr/>
            </a:p>
          </p:txBody>
        </p:sp>
      </p:grpSp>
      <p:sp>
        <p:nvSpPr>
          <p:cNvPr id="90" name="AutoShape 90"/>
          <p:cNvSpPr/>
          <p:nvPr/>
        </p:nvSpPr>
        <p:spPr>
          <a:xfrm>
            <a:off x="14356988" y="8308291"/>
            <a:ext cx="512604" cy="38100"/>
          </a:xfrm>
          <a:prstGeom prst="line">
            <a:avLst/>
          </a:prstGeom>
          <a:ln w="38100" cap="rnd">
            <a:solidFill>
              <a:srgbClr val="000000"/>
            </a:solidFill>
            <a:prstDash val="sysDot"/>
            <a:headEnd type="none" w="sm" len="sm"/>
            <a:tailEnd type="none" w="sm" len="sm"/>
          </a:ln>
        </p:spPr>
      </p:sp>
      <p:grpSp>
        <p:nvGrpSpPr>
          <p:cNvPr id="91" name="Group 91"/>
          <p:cNvGrpSpPr/>
          <p:nvPr/>
        </p:nvGrpSpPr>
        <p:grpSpPr>
          <a:xfrm>
            <a:off x="14453917" y="8583643"/>
            <a:ext cx="318747" cy="318747"/>
            <a:chOff x="0" y="0"/>
            <a:chExt cx="812800" cy="812800"/>
          </a:xfrm>
        </p:grpSpPr>
        <p:sp>
          <p:nvSpPr>
            <p:cNvPr id="92" name="Freeform 9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3538A"/>
            </a:solidFill>
          </p:spPr>
        </p:sp>
        <p:sp>
          <p:nvSpPr>
            <p:cNvPr id="93" name="TextBox 93"/>
            <p:cNvSpPr txBox="1"/>
            <p:nvPr/>
          </p:nvSpPr>
          <p:spPr>
            <a:xfrm>
              <a:off x="76200" y="9525"/>
              <a:ext cx="660400" cy="727075"/>
            </a:xfrm>
            <a:prstGeom prst="rect">
              <a:avLst/>
            </a:prstGeom>
          </p:spPr>
          <p:txBody>
            <a:bodyPr lIns="50800" tIns="50800" rIns="50800" bIns="50800" rtlCol="0" anchor="ctr"/>
            <a:lstStyle/>
            <a:p>
              <a:pPr algn="ctr">
                <a:lnSpc>
                  <a:spcPts val="3000"/>
                </a:lnSpc>
              </a:pPr>
              <a:endParaRPr/>
            </a:p>
          </p:txBody>
        </p:sp>
      </p:grpSp>
      <p:sp>
        <p:nvSpPr>
          <p:cNvPr id="94" name="AutoShape 94"/>
          <p:cNvSpPr/>
          <p:nvPr/>
        </p:nvSpPr>
        <p:spPr>
          <a:xfrm>
            <a:off x="14358582" y="7478533"/>
            <a:ext cx="509417" cy="38100"/>
          </a:xfrm>
          <a:prstGeom prst="line">
            <a:avLst/>
          </a:prstGeom>
          <a:ln w="38100" cap="rnd">
            <a:solidFill>
              <a:srgbClr val="000000"/>
            </a:solidFill>
            <a:prstDash val="sysDot"/>
            <a:headEnd type="none" w="sm" len="sm"/>
            <a:tailEnd type="none" w="sm" len="sm"/>
          </a:ln>
        </p:spPr>
      </p:sp>
      <p:grpSp>
        <p:nvGrpSpPr>
          <p:cNvPr id="95" name="Group 95"/>
          <p:cNvGrpSpPr/>
          <p:nvPr/>
        </p:nvGrpSpPr>
        <p:grpSpPr>
          <a:xfrm>
            <a:off x="14453917" y="2644110"/>
            <a:ext cx="318747" cy="318747"/>
            <a:chOff x="0" y="0"/>
            <a:chExt cx="812800" cy="812800"/>
          </a:xfrm>
        </p:grpSpPr>
        <p:sp>
          <p:nvSpPr>
            <p:cNvPr id="96" name="Freeform 9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EDAD8"/>
            </a:solidFill>
          </p:spPr>
        </p:sp>
        <p:sp>
          <p:nvSpPr>
            <p:cNvPr id="97" name="TextBox 97"/>
            <p:cNvSpPr txBox="1"/>
            <p:nvPr/>
          </p:nvSpPr>
          <p:spPr>
            <a:xfrm>
              <a:off x="76200" y="9525"/>
              <a:ext cx="660400" cy="727075"/>
            </a:xfrm>
            <a:prstGeom prst="rect">
              <a:avLst/>
            </a:prstGeom>
          </p:spPr>
          <p:txBody>
            <a:bodyPr lIns="50800" tIns="50800" rIns="50800" bIns="50800" rtlCol="0" anchor="ctr"/>
            <a:lstStyle/>
            <a:p>
              <a:pPr algn="ctr">
                <a:lnSpc>
                  <a:spcPts val="3000"/>
                </a:lnSpc>
              </a:pPr>
              <a:endParaRPr/>
            </a:p>
          </p:txBody>
        </p:sp>
      </p:grpSp>
      <p:sp>
        <p:nvSpPr>
          <p:cNvPr id="98" name="TextBox 98"/>
          <p:cNvSpPr txBox="1"/>
          <p:nvPr/>
        </p:nvSpPr>
        <p:spPr>
          <a:xfrm>
            <a:off x="0" y="7195392"/>
            <a:ext cx="3772625" cy="518161"/>
          </a:xfrm>
          <a:prstGeom prst="rect">
            <a:avLst/>
          </a:prstGeom>
        </p:spPr>
        <p:txBody>
          <a:bodyPr lIns="0" tIns="0" rIns="0" bIns="0" rtlCol="0" anchor="t">
            <a:spAutoFit/>
          </a:bodyPr>
          <a:lstStyle/>
          <a:p>
            <a:pPr algn="r">
              <a:lnSpc>
                <a:spcPts val="4349"/>
              </a:lnSpc>
            </a:pPr>
            <a:r>
              <a:rPr lang="en-US" sz="2899">
                <a:solidFill>
                  <a:srgbClr val="FFFFFF"/>
                </a:solidFill>
                <a:latin typeface="Cormorant Garamond"/>
                <a:ea typeface="Cormorant Garamond"/>
                <a:cs typeface="Cormorant Garamond"/>
                <a:sym typeface="Cormorant Garamond"/>
              </a:rPr>
              <a:t>Blockchain integration</a:t>
            </a:r>
          </a:p>
        </p:txBody>
      </p:sp>
      <p:sp>
        <p:nvSpPr>
          <p:cNvPr id="99" name="TextBox 99"/>
          <p:cNvSpPr txBox="1"/>
          <p:nvPr/>
        </p:nvSpPr>
        <p:spPr>
          <a:xfrm>
            <a:off x="-321466" y="8008828"/>
            <a:ext cx="4094091" cy="1061086"/>
          </a:xfrm>
          <a:prstGeom prst="rect">
            <a:avLst/>
          </a:prstGeom>
        </p:spPr>
        <p:txBody>
          <a:bodyPr lIns="0" tIns="0" rIns="0" bIns="0" rtlCol="0" anchor="t">
            <a:spAutoFit/>
          </a:bodyPr>
          <a:lstStyle/>
          <a:p>
            <a:pPr algn="r">
              <a:lnSpc>
                <a:spcPts val="4349"/>
              </a:lnSpc>
            </a:pPr>
            <a:r>
              <a:rPr lang="en-US" sz="2899">
                <a:solidFill>
                  <a:srgbClr val="FFFFFF"/>
                </a:solidFill>
                <a:latin typeface="Cormorant Garamond"/>
                <a:ea typeface="Cormorant Garamond"/>
                <a:cs typeface="Cormorant Garamond"/>
                <a:sym typeface="Cormorant Garamond"/>
              </a:rPr>
              <a:t>    Dashboard integration</a:t>
            </a:r>
          </a:p>
          <a:p>
            <a:pPr algn="r">
              <a:lnSpc>
                <a:spcPts val="4349"/>
              </a:lnSpc>
            </a:pPr>
            <a:endParaRPr lang="en-US" sz="2899">
              <a:solidFill>
                <a:srgbClr val="FFFFFF"/>
              </a:solidFill>
              <a:latin typeface="Cormorant Garamond"/>
              <a:ea typeface="Cormorant Garamond"/>
              <a:cs typeface="Cormorant Garamond"/>
              <a:sym typeface="Cormorant Garamond"/>
            </a:endParaRPr>
          </a:p>
        </p:txBody>
      </p:sp>
      <p:sp>
        <p:nvSpPr>
          <p:cNvPr id="100" name="TextBox 100"/>
          <p:cNvSpPr txBox="1"/>
          <p:nvPr/>
        </p:nvSpPr>
        <p:spPr>
          <a:xfrm>
            <a:off x="-8310" y="6350723"/>
            <a:ext cx="3724712" cy="1061086"/>
          </a:xfrm>
          <a:prstGeom prst="rect">
            <a:avLst/>
          </a:prstGeom>
        </p:spPr>
        <p:txBody>
          <a:bodyPr lIns="0" tIns="0" rIns="0" bIns="0" rtlCol="0" anchor="t">
            <a:spAutoFit/>
          </a:bodyPr>
          <a:lstStyle/>
          <a:p>
            <a:pPr algn="r">
              <a:lnSpc>
                <a:spcPts val="4349"/>
              </a:lnSpc>
            </a:pPr>
            <a:r>
              <a:rPr lang="en-US" sz="2899">
                <a:solidFill>
                  <a:srgbClr val="FFFFFF"/>
                </a:solidFill>
                <a:latin typeface="Cormorant Garamond"/>
                <a:ea typeface="Cormorant Garamond"/>
                <a:cs typeface="Cormorant Garamond"/>
                <a:sym typeface="Cormorant Garamond"/>
              </a:rPr>
              <a:t>    Intrusion detection</a:t>
            </a:r>
          </a:p>
          <a:p>
            <a:pPr algn="r">
              <a:lnSpc>
                <a:spcPts val="4349"/>
              </a:lnSpc>
            </a:pPr>
            <a:endParaRPr lang="en-US" sz="2899">
              <a:solidFill>
                <a:srgbClr val="FFFFFF"/>
              </a:solidFill>
              <a:latin typeface="Cormorant Garamond"/>
              <a:ea typeface="Cormorant Garamond"/>
              <a:cs typeface="Cormorant Garamond"/>
              <a:sym typeface="Cormorant Garamond"/>
            </a:endParaRPr>
          </a:p>
        </p:txBody>
      </p:sp>
      <p:sp>
        <p:nvSpPr>
          <p:cNvPr id="101" name="TextBox 101"/>
          <p:cNvSpPr txBox="1"/>
          <p:nvPr/>
        </p:nvSpPr>
        <p:spPr>
          <a:xfrm>
            <a:off x="14953639" y="2389452"/>
            <a:ext cx="3822728" cy="1061086"/>
          </a:xfrm>
          <a:prstGeom prst="rect">
            <a:avLst/>
          </a:prstGeom>
        </p:spPr>
        <p:txBody>
          <a:bodyPr lIns="0" tIns="0" rIns="0" bIns="0" rtlCol="0" anchor="t">
            <a:spAutoFit/>
          </a:bodyPr>
          <a:lstStyle/>
          <a:p>
            <a:pPr algn="l">
              <a:lnSpc>
                <a:spcPts val="4349"/>
              </a:lnSpc>
            </a:pPr>
            <a:r>
              <a:rPr lang="en-US" sz="2899">
                <a:solidFill>
                  <a:srgbClr val="FFFFFF"/>
                </a:solidFill>
                <a:latin typeface="Cormorant Garamond"/>
                <a:ea typeface="Cormorant Garamond"/>
                <a:cs typeface="Cormorant Garamond"/>
                <a:sym typeface="Cormorant Garamond"/>
              </a:rPr>
              <a:t>Jetson nano integration</a:t>
            </a:r>
          </a:p>
          <a:p>
            <a:pPr algn="l">
              <a:lnSpc>
                <a:spcPts val="4349"/>
              </a:lnSpc>
            </a:pPr>
            <a:endParaRPr lang="en-US" sz="2899">
              <a:solidFill>
                <a:srgbClr val="FFFFFF"/>
              </a:solidFill>
              <a:latin typeface="Cormorant Garamond"/>
              <a:ea typeface="Cormorant Garamond"/>
              <a:cs typeface="Cormorant Garamond"/>
              <a:sym typeface="Cormorant Garamond"/>
            </a:endParaRPr>
          </a:p>
        </p:txBody>
      </p:sp>
      <p:sp>
        <p:nvSpPr>
          <p:cNvPr id="102" name="TextBox 102"/>
          <p:cNvSpPr txBox="1"/>
          <p:nvPr/>
        </p:nvSpPr>
        <p:spPr>
          <a:xfrm>
            <a:off x="14813020" y="6762957"/>
            <a:ext cx="3483723" cy="518161"/>
          </a:xfrm>
          <a:prstGeom prst="rect">
            <a:avLst/>
          </a:prstGeom>
        </p:spPr>
        <p:txBody>
          <a:bodyPr lIns="0" tIns="0" rIns="0" bIns="0" rtlCol="0" anchor="t">
            <a:spAutoFit/>
          </a:bodyPr>
          <a:lstStyle/>
          <a:p>
            <a:pPr algn="l">
              <a:lnSpc>
                <a:spcPts val="4349"/>
              </a:lnSpc>
            </a:pPr>
            <a:r>
              <a:rPr lang="en-US" sz="2899">
                <a:solidFill>
                  <a:srgbClr val="FFFFFF"/>
                </a:solidFill>
                <a:latin typeface="Cormorant Garamond"/>
                <a:ea typeface="Cormorant Garamond"/>
                <a:cs typeface="Cormorant Garamond"/>
                <a:sym typeface="Cormorant Garamond"/>
              </a:rPr>
              <a:t>Real time application</a:t>
            </a:r>
          </a:p>
        </p:txBody>
      </p:sp>
      <p:sp>
        <p:nvSpPr>
          <p:cNvPr id="103" name="TextBox 103"/>
          <p:cNvSpPr txBox="1"/>
          <p:nvPr/>
        </p:nvSpPr>
        <p:spPr>
          <a:xfrm>
            <a:off x="14953639" y="7604967"/>
            <a:ext cx="3131034" cy="518161"/>
          </a:xfrm>
          <a:prstGeom prst="rect">
            <a:avLst/>
          </a:prstGeom>
        </p:spPr>
        <p:txBody>
          <a:bodyPr lIns="0" tIns="0" rIns="0" bIns="0" rtlCol="0" anchor="t">
            <a:spAutoFit/>
          </a:bodyPr>
          <a:lstStyle/>
          <a:p>
            <a:pPr algn="l">
              <a:lnSpc>
                <a:spcPts val="4349"/>
              </a:lnSpc>
            </a:pPr>
            <a:r>
              <a:rPr lang="en-US" sz="2899">
                <a:solidFill>
                  <a:srgbClr val="FFFFFF"/>
                </a:solidFill>
                <a:latin typeface="Cormorant Garamond"/>
                <a:ea typeface="Cormorant Garamond"/>
                <a:cs typeface="Cormorant Garamond"/>
                <a:sym typeface="Cormorant Garamond"/>
              </a:rPr>
              <a:t>Business Model</a:t>
            </a:r>
          </a:p>
        </p:txBody>
      </p:sp>
      <p:sp>
        <p:nvSpPr>
          <p:cNvPr id="104" name="TextBox 104"/>
          <p:cNvSpPr txBox="1"/>
          <p:nvPr/>
        </p:nvSpPr>
        <p:spPr>
          <a:xfrm>
            <a:off x="14813020" y="5949521"/>
            <a:ext cx="2669337" cy="518161"/>
          </a:xfrm>
          <a:prstGeom prst="rect">
            <a:avLst/>
          </a:prstGeom>
        </p:spPr>
        <p:txBody>
          <a:bodyPr lIns="0" tIns="0" rIns="0" bIns="0" rtlCol="0" anchor="t">
            <a:spAutoFit/>
          </a:bodyPr>
          <a:lstStyle/>
          <a:p>
            <a:pPr algn="l">
              <a:lnSpc>
                <a:spcPts val="4349"/>
              </a:lnSpc>
            </a:pPr>
            <a:r>
              <a:rPr lang="en-US" sz="2899">
                <a:solidFill>
                  <a:srgbClr val="FFFFFF"/>
                </a:solidFill>
                <a:latin typeface="Cormorant Garamond"/>
                <a:ea typeface="Cormorant Garamond"/>
                <a:cs typeface="Cormorant Garamond"/>
                <a:sym typeface="Cormorant Garamond"/>
              </a:rPr>
              <a:t>Advantages</a:t>
            </a:r>
          </a:p>
        </p:txBody>
      </p:sp>
      <p:sp>
        <p:nvSpPr>
          <p:cNvPr id="105" name="TextBox 105"/>
          <p:cNvSpPr txBox="1"/>
          <p:nvPr/>
        </p:nvSpPr>
        <p:spPr>
          <a:xfrm>
            <a:off x="14953639" y="8414709"/>
            <a:ext cx="1967948" cy="518161"/>
          </a:xfrm>
          <a:prstGeom prst="rect">
            <a:avLst/>
          </a:prstGeom>
        </p:spPr>
        <p:txBody>
          <a:bodyPr lIns="0" tIns="0" rIns="0" bIns="0" rtlCol="0" anchor="t">
            <a:spAutoFit/>
          </a:bodyPr>
          <a:lstStyle/>
          <a:p>
            <a:pPr algn="l">
              <a:lnSpc>
                <a:spcPts val="4349"/>
              </a:lnSpc>
            </a:pPr>
            <a:r>
              <a:rPr lang="en-US" sz="2899">
                <a:solidFill>
                  <a:srgbClr val="FFFFFF"/>
                </a:solidFill>
                <a:latin typeface="Cormorant Garamond"/>
                <a:ea typeface="Cormorant Garamond"/>
                <a:cs typeface="Cormorant Garamond"/>
                <a:sym typeface="Cormorant Garamond"/>
              </a:rPr>
              <a:t>Conclusion</a:t>
            </a:r>
          </a:p>
        </p:txBody>
      </p:sp>
      <p:sp>
        <p:nvSpPr>
          <p:cNvPr id="106" name="TextBox 106"/>
          <p:cNvSpPr txBox="1"/>
          <p:nvPr/>
        </p:nvSpPr>
        <p:spPr>
          <a:xfrm>
            <a:off x="1310021" y="1646567"/>
            <a:ext cx="2209106" cy="518161"/>
          </a:xfrm>
          <a:prstGeom prst="rect">
            <a:avLst/>
          </a:prstGeom>
        </p:spPr>
        <p:txBody>
          <a:bodyPr lIns="0" tIns="0" rIns="0" bIns="0" rtlCol="0" anchor="t">
            <a:spAutoFit/>
          </a:bodyPr>
          <a:lstStyle/>
          <a:p>
            <a:pPr algn="r">
              <a:lnSpc>
                <a:spcPts val="4349"/>
              </a:lnSpc>
            </a:pPr>
            <a:r>
              <a:rPr lang="en-US" sz="2899">
                <a:solidFill>
                  <a:srgbClr val="FFFFFF"/>
                </a:solidFill>
                <a:latin typeface="Cormorant Garamond"/>
                <a:ea typeface="Cormorant Garamond"/>
                <a:cs typeface="Cormorant Garamond"/>
                <a:sym typeface="Cormorant Garamond"/>
              </a:rPr>
              <a:t>Introduction</a:t>
            </a:r>
          </a:p>
        </p:txBody>
      </p:sp>
      <p:sp>
        <p:nvSpPr>
          <p:cNvPr id="107" name="TextBox 107"/>
          <p:cNvSpPr txBox="1"/>
          <p:nvPr/>
        </p:nvSpPr>
        <p:spPr>
          <a:xfrm>
            <a:off x="0" y="2496197"/>
            <a:ext cx="3539609" cy="518161"/>
          </a:xfrm>
          <a:prstGeom prst="rect">
            <a:avLst/>
          </a:prstGeom>
        </p:spPr>
        <p:txBody>
          <a:bodyPr lIns="0" tIns="0" rIns="0" bIns="0" rtlCol="0" anchor="t">
            <a:spAutoFit/>
          </a:bodyPr>
          <a:lstStyle/>
          <a:p>
            <a:pPr algn="r">
              <a:lnSpc>
                <a:spcPts val="4349"/>
              </a:lnSpc>
            </a:pPr>
            <a:r>
              <a:rPr lang="en-US" sz="2899">
                <a:solidFill>
                  <a:srgbClr val="FFFFFF"/>
                </a:solidFill>
                <a:latin typeface="Cormorant Garamond"/>
                <a:ea typeface="Cormorant Garamond"/>
                <a:cs typeface="Cormorant Garamond"/>
                <a:sym typeface="Cormorant Garamond"/>
              </a:rPr>
              <a:t>Objective of project</a:t>
            </a:r>
          </a:p>
        </p:txBody>
      </p:sp>
      <p:sp>
        <p:nvSpPr>
          <p:cNvPr id="108" name="TextBox 108"/>
          <p:cNvSpPr txBox="1"/>
          <p:nvPr/>
        </p:nvSpPr>
        <p:spPr>
          <a:xfrm>
            <a:off x="0" y="3314181"/>
            <a:ext cx="3579111" cy="518161"/>
          </a:xfrm>
          <a:prstGeom prst="rect">
            <a:avLst/>
          </a:prstGeom>
        </p:spPr>
        <p:txBody>
          <a:bodyPr lIns="0" tIns="0" rIns="0" bIns="0" rtlCol="0" anchor="t">
            <a:spAutoFit/>
          </a:bodyPr>
          <a:lstStyle/>
          <a:p>
            <a:pPr algn="r">
              <a:lnSpc>
                <a:spcPts val="4349"/>
              </a:lnSpc>
            </a:pPr>
            <a:r>
              <a:rPr lang="en-US" sz="2899">
                <a:solidFill>
                  <a:srgbClr val="FFFFFF"/>
                </a:solidFill>
                <a:latin typeface="Cormorant Garamond"/>
                <a:ea typeface="Cormorant Garamond"/>
                <a:cs typeface="Cormorant Garamond"/>
                <a:sym typeface="Cormorant Garamond"/>
              </a:rPr>
              <a:t>Motivation of project</a:t>
            </a:r>
          </a:p>
        </p:txBody>
      </p:sp>
      <p:grpSp>
        <p:nvGrpSpPr>
          <p:cNvPr id="109" name="Group 109"/>
          <p:cNvGrpSpPr/>
          <p:nvPr/>
        </p:nvGrpSpPr>
        <p:grpSpPr>
          <a:xfrm>
            <a:off x="14613290" y="203834"/>
            <a:ext cx="3006328" cy="613992"/>
            <a:chOff x="0" y="0"/>
            <a:chExt cx="4008437" cy="818656"/>
          </a:xfrm>
        </p:grpSpPr>
        <p:sp>
          <p:nvSpPr>
            <p:cNvPr id="110" name="TextBox 110"/>
            <p:cNvSpPr txBox="1"/>
            <p:nvPr/>
          </p:nvSpPr>
          <p:spPr>
            <a:xfrm>
              <a:off x="0" y="25153"/>
              <a:ext cx="3732705" cy="682626"/>
            </a:xfrm>
            <a:prstGeom prst="rect">
              <a:avLst/>
            </a:prstGeom>
          </p:spPr>
          <p:txBody>
            <a:bodyPr lIns="0" tIns="0" rIns="0" bIns="0" rtlCol="0" anchor="t">
              <a:spAutoFit/>
            </a:bodyPr>
            <a:lstStyle/>
            <a:p>
              <a:pPr algn="ctr">
                <a:lnSpc>
                  <a:spcPts val="4499"/>
                </a:lnSpc>
                <a:spcBef>
                  <a:spcPct val="0"/>
                </a:spcBef>
              </a:pPr>
              <a:r>
                <a:rPr lang="en-US" sz="2999" b="1">
                  <a:solidFill>
                    <a:srgbClr val="FFFFFF"/>
                  </a:solidFill>
                  <a:latin typeface="Cormorant Garamond Bold"/>
                  <a:ea typeface="Cormorant Garamond Bold"/>
                  <a:cs typeface="Cormorant Garamond Bold"/>
                  <a:sym typeface="Cormorant Garamond Bold"/>
                </a:rPr>
                <a:t>AURASAFE</a:t>
              </a:r>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86EAE9"/>
        </a:solidFill>
        <a:effectLst/>
      </p:bgPr>
    </p:bg>
    <p:spTree>
      <p:nvGrpSpPr>
        <p:cNvPr id="1" name=""/>
        <p:cNvGrpSpPr/>
        <p:nvPr/>
      </p:nvGrpSpPr>
      <p:grpSpPr>
        <a:xfrm>
          <a:off x="0" y="0"/>
          <a:ext cx="0" cy="0"/>
          <a:chOff x="0" y="0"/>
          <a:chExt cx="0" cy="0"/>
        </a:xfrm>
      </p:grpSpPr>
      <p:sp>
        <p:nvSpPr>
          <p:cNvPr id="2" name="AutoShape 2"/>
          <p:cNvSpPr/>
          <p:nvPr/>
        </p:nvSpPr>
        <p:spPr>
          <a:xfrm>
            <a:off x="1028700" y="1778745"/>
            <a:ext cx="8628682" cy="0"/>
          </a:xfrm>
          <a:prstGeom prst="line">
            <a:avLst/>
          </a:prstGeom>
          <a:ln w="104775" cap="flat">
            <a:solidFill>
              <a:srgbClr val="14110F"/>
            </a:solidFill>
            <a:prstDash val="solid"/>
            <a:headEnd type="none" w="sm" len="sm"/>
            <a:tailEnd type="none" w="sm" len="sm"/>
          </a:ln>
        </p:spPr>
      </p:sp>
      <p:sp>
        <p:nvSpPr>
          <p:cNvPr id="3" name="TextBox 3"/>
          <p:cNvSpPr txBox="1"/>
          <p:nvPr/>
        </p:nvSpPr>
        <p:spPr>
          <a:xfrm>
            <a:off x="1268877" y="3029660"/>
            <a:ext cx="16230600" cy="5810250"/>
          </a:xfrm>
          <a:prstGeom prst="rect">
            <a:avLst/>
          </a:prstGeom>
        </p:spPr>
        <p:txBody>
          <a:bodyPr lIns="0" tIns="0" rIns="0" bIns="0" rtlCol="0" anchor="t">
            <a:spAutoFit/>
          </a:bodyPr>
          <a:lstStyle/>
          <a:p>
            <a:pPr algn="just">
              <a:lnSpc>
                <a:spcPts val="4625"/>
              </a:lnSpc>
            </a:pPr>
            <a:r>
              <a:rPr lang="en-US" sz="3854" b="1">
                <a:solidFill>
                  <a:srgbClr val="000000"/>
                </a:solidFill>
                <a:latin typeface="Cormorant Garamond Bold"/>
                <a:ea typeface="Cormorant Garamond Bold"/>
                <a:cs typeface="Cormorant Garamond Bold"/>
                <a:sym typeface="Cormorant Garamond Bold"/>
              </a:rPr>
              <a:t>"The Cyber Guardian of the Future—An AI That Fights Back!"</a:t>
            </a:r>
          </a:p>
          <a:p>
            <a:pPr algn="just">
              <a:lnSpc>
                <a:spcPts val="4625"/>
              </a:lnSpc>
            </a:pPr>
            <a:r>
              <a:rPr lang="en-US" sz="3854">
                <a:solidFill>
                  <a:srgbClr val="000000"/>
                </a:solidFill>
                <a:latin typeface="Cormorant Garamond"/>
                <a:ea typeface="Cormorant Garamond"/>
                <a:cs typeface="Cormorant Garamond"/>
                <a:sym typeface="Cormorant Garamond"/>
              </a:rPr>
              <a:t>A cybersecurity revolution. An AI revolution. A revolution that redefines what it means to be secure in a world where cyberattacks are no longer a rare occurrence but a common occurrence.Imagine if I said to you that your networks are intelligent. That your security programs can learn. That your defenses can cure themselves—on their own?Because that's precisely what we have constructed.Meet the AI-Driven Quantum-Resistant </a:t>
            </a:r>
            <a:r>
              <a:rPr lang="en-US" sz="3854" b="1">
                <a:solidFill>
                  <a:srgbClr val="000000"/>
                </a:solidFill>
                <a:latin typeface="Cormorant Garamond Bold"/>
                <a:ea typeface="Cormorant Garamond Bold"/>
                <a:cs typeface="Cormorant Garamond Bold"/>
                <a:sym typeface="Cormorant Garamond Bold"/>
              </a:rPr>
              <a:t>Self-Healing</a:t>
            </a:r>
            <a:r>
              <a:rPr lang="en-US" sz="3854">
                <a:solidFill>
                  <a:srgbClr val="000000"/>
                </a:solidFill>
                <a:latin typeface="Cormorant Garamond"/>
                <a:ea typeface="Cormorant Garamond"/>
                <a:cs typeface="Cormorant Garamond"/>
                <a:sym typeface="Cormorant Garamond"/>
              </a:rPr>
              <a:t> Cyber Guardian ! This is more than an </a:t>
            </a:r>
            <a:r>
              <a:rPr lang="en-US" sz="3854" b="1">
                <a:solidFill>
                  <a:srgbClr val="000000"/>
                </a:solidFill>
                <a:latin typeface="Cormorant Garamond Bold"/>
                <a:ea typeface="Cormorant Garamond Bold"/>
                <a:cs typeface="Cormorant Garamond Bold"/>
                <a:sym typeface="Cormorant Garamond Bold"/>
              </a:rPr>
              <a:t>intrusion detection</a:t>
            </a:r>
            <a:r>
              <a:rPr lang="en-US" sz="3854">
                <a:solidFill>
                  <a:srgbClr val="000000"/>
                </a:solidFill>
                <a:latin typeface="Cormorant Garamond"/>
                <a:ea typeface="Cormorant Garamond"/>
                <a:cs typeface="Cormorant Garamond"/>
                <a:sym typeface="Cormorant Garamond"/>
              </a:rPr>
              <a:t> system.This is more than an AI firewall.This is an independent, self-protecting, self-healing AI guardian—designed to safeguard networks from today's threats and tomorrow's quantum-fueled threats.</a:t>
            </a:r>
          </a:p>
        </p:txBody>
      </p:sp>
      <p:sp>
        <p:nvSpPr>
          <p:cNvPr id="4" name="Freeform 4"/>
          <p:cNvSpPr/>
          <p:nvPr/>
        </p:nvSpPr>
        <p:spPr>
          <a:xfrm>
            <a:off x="10047899" y="86711"/>
            <a:ext cx="1806509" cy="1907694"/>
          </a:xfrm>
          <a:custGeom>
            <a:avLst/>
            <a:gdLst/>
            <a:ahLst/>
            <a:cxnLst/>
            <a:rect l="l" t="t" r="r" b="b"/>
            <a:pathLst>
              <a:path w="1806509" h="1907694">
                <a:moveTo>
                  <a:pt x="0" y="0"/>
                </a:moveTo>
                <a:lnTo>
                  <a:pt x="1806509" y="0"/>
                </a:lnTo>
                <a:lnTo>
                  <a:pt x="1806509" y="1907693"/>
                </a:lnTo>
                <a:lnTo>
                  <a:pt x="0" y="190769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TextBox 5"/>
          <p:cNvSpPr txBox="1"/>
          <p:nvPr/>
        </p:nvSpPr>
        <p:spPr>
          <a:xfrm>
            <a:off x="1028700" y="354758"/>
            <a:ext cx="9019199" cy="1371600"/>
          </a:xfrm>
          <a:prstGeom prst="rect">
            <a:avLst/>
          </a:prstGeom>
        </p:spPr>
        <p:txBody>
          <a:bodyPr lIns="0" tIns="0" rIns="0" bIns="0" rtlCol="0" anchor="t">
            <a:spAutoFit/>
          </a:bodyPr>
          <a:lstStyle/>
          <a:p>
            <a:pPr algn="l">
              <a:lnSpc>
                <a:spcPts val="10800"/>
              </a:lnSpc>
            </a:pPr>
            <a:r>
              <a:rPr lang="en-US" sz="9000">
                <a:solidFill>
                  <a:srgbClr val="14110F"/>
                </a:solidFill>
                <a:latin typeface="Cormorant Garamond"/>
                <a:ea typeface="Cormorant Garamond"/>
                <a:cs typeface="Cormorant Garamond"/>
                <a:sym typeface="Cormorant Garamond"/>
              </a:rPr>
              <a:t>INTRODUCTION</a:t>
            </a:r>
          </a:p>
        </p:txBody>
      </p:sp>
      <p:grpSp>
        <p:nvGrpSpPr>
          <p:cNvPr id="6" name="Group 6"/>
          <p:cNvGrpSpPr/>
          <p:nvPr/>
        </p:nvGrpSpPr>
        <p:grpSpPr>
          <a:xfrm>
            <a:off x="14726160" y="220034"/>
            <a:ext cx="3006328" cy="613992"/>
            <a:chOff x="0" y="0"/>
            <a:chExt cx="4008437" cy="818656"/>
          </a:xfrm>
        </p:grpSpPr>
        <p:sp>
          <p:nvSpPr>
            <p:cNvPr id="7" name="TextBox 7"/>
            <p:cNvSpPr txBox="1"/>
            <p:nvPr/>
          </p:nvSpPr>
          <p:spPr>
            <a:xfrm>
              <a:off x="0" y="25153"/>
              <a:ext cx="3732705" cy="682626"/>
            </a:xfrm>
            <a:prstGeom prst="rect">
              <a:avLst/>
            </a:prstGeom>
          </p:spPr>
          <p:txBody>
            <a:bodyPr lIns="0" tIns="0" rIns="0" bIns="0" rtlCol="0" anchor="t">
              <a:spAutoFit/>
            </a:bodyPr>
            <a:lstStyle/>
            <a:p>
              <a:pPr algn="ctr">
                <a:lnSpc>
                  <a:spcPts val="4499"/>
                </a:lnSpc>
                <a:spcBef>
                  <a:spcPct val="0"/>
                </a:spcBef>
              </a:pPr>
              <a:r>
                <a:rPr lang="en-US" sz="2999" b="1">
                  <a:solidFill>
                    <a:srgbClr val="14110F"/>
                  </a:solidFill>
                  <a:latin typeface="Cormorant Garamond Bold"/>
                  <a:ea typeface="Cormorant Garamond Bold"/>
                  <a:cs typeface="Cormorant Garamond Bold"/>
                  <a:sym typeface="Cormorant Garamond Bold"/>
                </a:rPr>
                <a:t>AURASAFE</a:t>
              </a:r>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2C92D5"/>
        </a:solidFill>
        <a:effectLst/>
      </p:bgPr>
    </p:bg>
    <p:spTree>
      <p:nvGrpSpPr>
        <p:cNvPr id="1" name=""/>
        <p:cNvGrpSpPr/>
        <p:nvPr/>
      </p:nvGrpSpPr>
      <p:grpSpPr>
        <a:xfrm>
          <a:off x="0" y="0"/>
          <a:ext cx="0" cy="0"/>
          <a:chOff x="0" y="0"/>
          <a:chExt cx="0" cy="0"/>
        </a:xfrm>
      </p:grpSpPr>
      <p:sp>
        <p:nvSpPr>
          <p:cNvPr id="2" name="AutoShape 2">
            <a:extLst>
              <a:ext uri="{C183D7F6-B498-43B3-948B-1728B52AA6E4}">
                <adec:decorative xmlns:adec="http://schemas.microsoft.com/office/drawing/2017/decorative" val="1"/>
              </a:ext>
            </a:extLst>
          </p:cNvPr>
          <p:cNvSpPr/>
          <p:nvPr/>
        </p:nvSpPr>
        <p:spPr>
          <a:xfrm>
            <a:off x="1081046" y="3191725"/>
            <a:ext cx="10010284" cy="0"/>
          </a:xfrm>
          <a:prstGeom prst="line">
            <a:avLst/>
          </a:prstGeom>
          <a:ln w="104775" cap="flat">
            <a:solidFill>
              <a:srgbClr val="FFFFFF"/>
            </a:solidFill>
            <a:prstDash val="solid"/>
            <a:headEnd type="none" w="sm" len="sm"/>
            <a:tailEnd type="none" w="sm" len="sm"/>
          </a:ln>
        </p:spPr>
      </p:sp>
      <p:sp>
        <p:nvSpPr>
          <p:cNvPr id="3" name="AutoShape 3">
            <a:extLst>
              <a:ext uri="{C183D7F6-B498-43B3-948B-1728B52AA6E4}">
                <adec:decorative xmlns:adec="http://schemas.microsoft.com/office/drawing/2017/decorative" val="1"/>
              </a:ext>
            </a:extLst>
          </p:cNvPr>
          <p:cNvSpPr/>
          <p:nvPr/>
        </p:nvSpPr>
        <p:spPr>
          <a:xfrm rot="-5400000">
            <a:off x="4058378" y="6839965"/>
            <a:ext cx="4446144" cy="0"/>
          </a:xfrm>
          <a:prstGeom prst="line">
            <a:avLst/>
          </a:prstGeom>
          <a:ln w="9525" cap="rnd">
            <a:solidFill>
              <a:srgbClr val="FFFFFF"/>
            </a:solidFill>
            <a:prstDash val="solid"/>
            <a:headEnd type="none" w="sm" len="sm"/>
            <a:tailEnd type="none" w="sm" len="sm"/>
          </a:ln>
        </p:spPr>
      </p:sp>
      <p:sp>
        <p:nvSpPr>
          <p:cNvPr id="4" name="AutoShape 4">
            <a:extLst>
              <a:ext uri="{C183D7F6-B498-43B3-948B-1728B52AA6E4}">
                <adec:decorative xmlns:adec="http://schemas.microsoft.com/office/drawing/2017/decorative" val="1"/>
              </a:ext>
            </a:extLst>
          </p:cNvPr>
          <p:cNvSpPr/>
          <p:nvPr/>
        </p:nvSpPr>
        <p:spPr>
          <a:xfrm rot="-5400000">
            <a:off x="9873289" y="6839965"/>
            <a:ext cx="4446144" cy="0"/>
          </a:xfrm>
          <a:prstGeom prst="line">
            <a:avLst/>
          </a:prstGeom>
          <a:ln w="9525" cap="rnd">
            <a:solidFill>
              <a:srgbClr val="FFFFFF"/>
            </a:solidFill>
            <a:prstDash val="solid"/>
            <a:headEnd type="none" w="sm" len="sm"/>
            <a:tailEnd type="none" w="sm" len="sm"/>
          </a:ln>
        </p:spPr>
      </p:sp>
      <p:sp>
        <p:nvSpPr>
          <p:cNvPr id="5" name="Freeform 5"/>
          <p:cNvSpPr/>
          <p:nvPr/>
        </p:nvSpPr>
        <p:spPr>
          <a:xfrm>
            <a:off x="7131069" y="692654"/>
            <a:ext cx="2509997" cy="2551458"/>
          </a:xfrm>
          <a:custGeom>
            <a:avLst/>
            <a:gdLst/>
            <a:ahLst/>
            <a:cxnLst/>
            <a:rect l="l" t="t" r="r" b="b"/>
            <a:pathLst>
              <a:path w="2509997" h="2551458">
                <a:moveTo>
                  <a:pt x="0" y="0"/>
                </a:moveTo>
                <a:lnTo>
                  <a:pt x="2509997" y="0"/>
                </a:lnTo>
                <a:lnTo>
                  <a:pt x="2509997" y="2551458"/>
                </a:lnTo>
                <a:lnTo>
                  <a:pt x="0" y="2551458"/>
                </a:lnTo>
                <a:lnTo>
                  <a:pt x="0" y="0"/>
                </a:lnTo>
                <a:close/>
              </a:path>
            </a:pathLst>
          </a:custGeom>
          <a:blipFill>
            <a:blip r:embed="rId2"/>
            <a:stretch>
              <a:fillRect/>
            </a:stretch>
          </a:blipFill>
        </p:spPr>
      </p:sp>
      <p:grpSp>
        <p:nvGrpSpPr>
          <p:cNvPr id="6" name="Group 6"/>
          <p:cNvGrpSpPr/>
          <p:nvPr/>
        </p:nvGrpSpPr>
        <p:grpSpPr>
          <a:xfrm>
            <a:off x="1239698" y="4443527"/>
            <a:ext cx="4875064" cy="5137150"/>
            <a:chOff x="0" y="0"/>
            <a:chExt cx="6500086" cy="6849534"/>
          </a:xfrm>
        </p:grpSpPr>
        <p:sp>
          <p:nvSpPr>
            <p:cNvPr id="7" name="TextBox 7"/>
            <p:cNvSpPr txBox="1"/>
            <p:nvPr/>
          </p:nvSpPr>
          <p:spPr>
            <a:xfrm>
              <a:off x="0" y="-28575"/>
              <a:ext cx="6500086" cy="1493309"/>
            </a:xfrm>
            <a:prstGeom prst="rect">
              <a:avLst/>
            </a:prstGeom>
          </p:spPr>
          <p:txBody>
            <a:bodyPr lIns="0" tIns="0" rIns="0" bIns="0" rtlCol="0" anchor="t">
              <a:spAutoFit/>
            </a:bodyPr>
            <a:lstStyle/>
            <a:p>
              <a:pPr algn="l">
                <a:lnSpc>
                  <a:spcPts val="4549"/>
                </a:lnSpc>
              </a:pPr>
              <a:r>
                <a:rPr lang="en-US" sz="3499">
                  <a:solidFill>
                    <a:srgbClr val="FFFFFF"/>
                  </a:solidFill>
                  <a:latin typeface="Cormorant Garamond"/>
                  <a:ea typeface="Cormorant Garamond"/>
                  <a:cs typeface="Cormorant Garamond"/>
                  <a:sym typeface="Cormorant Garamond"/>
                </a:rPr>
                <a:t>ENHANCE NETWORK SECURITY </a:t>
              </a:r>
            </a:p>
          </p:txBody>
        </p:sp>
        <p:sp>
          <p:nvSpPr>
            <p:cNvPr id="8" name="TextBox 8"/>
            <p:cNvSpPr txBox="1"/>
            <p:nvPr/>
          </p:nvSpPr>
          <p:spPr>
            <a:xfrm>
              <a:off x="0" y="1690159"/>
              <a:ext cx="6231539" cy="5159375"/>
            </a:xfrm>
            <a:prstGeom prst="rect">
              <a:avLst/>
            </a:prstGeom>
          </p:spPr>
          <p:txBody>
            <a:bodyPr lIns="0" tIns="0" rIns="0" bIns="0" rtlCol="0" anchor="t">
              <a:spAutoFit/>
            </a:bodyPr>
            <a:lstStyle/>
            <a:p>
              <a:pPr algn="l">
                <a:lnSpc>
                  <a:spcPts val="3899"/>
                </a:lnSpc>
              </a:pPr>
              <a:endParaRPr/>
            </a:p>
            <a:p>
              <a:pPr algn="l">
                <a:lnSpc>
                  <a:spcPts val="3899"/>
                </a:lnSpc>
              </a:pPr>
              <a:r>
                <a:rPr lang="en-US" sz="2999">
                  <a:solidFill>
                    <a:srgbClr val="FFFFFF"/>
                  </a:solidFill>
                  <a:latin typeface="Cormorant Garamond"/>
                  <a:ea typeface="Cormorant Garamond"/>
                  <a:cs typeface="Cormorant Garamond"/>
                  <a:sym typeface="Cormorant Garamond"/>
                </a:rPr>
                <a:t>Identify and block unauthorized access, with real-time monitoring and response to threats.</a:t>
              </a:r>
            </a:p>
            <a:p>
              <a:pPr algn="l">
                <a:lnSpc>
                  <a:spcPts val="3899"/>
                </a:lnSpc>
              </a:pPr>
              <a:endParaRPr lang="en-US" sz="2999">
                <a:solidFill>
                  <a:srgbClr val="FFFFFF"/>
                </a:solidFill>
                <a:latin typeface="Cormorant Garamond"/>
                <a:ea typeface="Cormorant Garamond"/>
                <a:cs typeface="Cormorant Garamond"/>
                <a:sym typeface="Cormorant Garamond"/>
              </a:endParaRPr>
            </a:p>
            <a:p>
              <a:pPr algn="l">
                <a:lnSpc>
                  <a:spcPts val="3899"/>
                </a:lnSpc>
              </a:pPr>
              <a:endParaRPr lang="en-US" sz="2999">
                <a:solidFill>
                  <a:srgbClr val="FFFFFF"/>
                </a:solidFill>
                <a:latin typeface="Cormorant Garamond"/>
                <a:ea typeface="Cormorant Garamond"/>
                <a:cs typeface="Cormorant Garamond"/>
                <a:sym typeface="Cormorant Garamond"/>
              </a:endParaRPr>
            </a:p>
            <a:p>
              <a:pPr algn="l">
                <a:lnSpc>
                  <a:spcPts val="3899"/>
                </a:lnSpc>
              </a:pPr>
              <a:endParaRPr lang="en-US" sz="2999">
                <a:solidFill>
                  <a:srgbClr val="FFFFFF"/>
                </a:solidFill>
                <a:latin typeface="Cormorant Garamond"/>
                <a:ea typeface="Cormorant Garamond"/>
                <a:cs typeface="Cormorant Garamond"/>
                <a:sym typeface="Cormorant Garamond"/>
              </a:endParaRPr>
            </a:p>
          </p:txBody>
        </p:sp>
      </p:grpSp>
      <p:grpSp>
        <p:nvGrpSpPr>
          <p:cNvPr id="9" name="Group 9"/>
          <p:cNvGrpSpPr/>
          <p:nvPr/>
        </p:nvGrpSpPr>
        <p:grpSpPr>
          <a:xfrm>
            <a:off x="12263049" y="4443527"/>
            <a:ext cx="4666956" cy="4651375"/>
            <a:chOff x="0" y="0"/>
            <a:chExt cx="6222608" cy="6201834"/>
          </a:xfrm>
        </p:grpSpPr>
        <p:sp>
          <p:nvSpPr>
            <p:cNvPr id="10" name="TextBox 10"/>
            <p:cNvSpPr txBox="1"/>
            <p:nvPr/>
          </p:nvSpPr>
          <p:spPr>
            <a:xfrm>
              <a:off x="0" y="-28575"/>
              <a:ext cx="6222608" cy="1493309"/>
            </a:xfrm>
            <a:prstGeom prst="rect">
              <a:avLst/>
            </a:prstGeom>
          </p:spPr>
          <p:txBody>
            <a:bodyPr lIns="0" tIns="0" rIns="0" bIns="0" rtlCol="0" anchor="t">
              <a:spAutoFit/>
            </a:bodyPr>
            <a:lstStyle/>
            <a:p>
              <a:pPr algn="l">
                <a:lnSpc>
                  <a:spcPts val="4549"/>
                </a:lnSpc>
              </a:pPr>
              <a:r>
                <a:rPr lang="en-US" sz="3499">
                  <a:solidFill>
                    <a:srgbClr val="FFFFFF"/>
                  </a:solidFill>
                  <a:latin typeface="Cormorant Garamond"/>
                  <a:ea typeface="Cormorant Garamond"/>
                  <a:cs typeface="Cormorant Garamond"/>
                  <a:sym typeface="Cormorant Garamond"/>
                </a:rPr>
                <a:t>IMPROVE INCIDENT RESPONSE</a:t>
              </a:r>
            </a:p>
          </p:txBody>
        </p:sp>
        <p:sp>
          <p:nvSpPr>
            <p:cNvPr id="11" name="TextBox 11"/>
            <p:cNvSpPr txBox="1"/>
            <p:nvPr/>
          </p:nvSpPr>
          <p:spPr>
            <a:xfrm>
              <a:off x="0" y="1690159"/>
              <a:ext cx="6222608" cy="4511675"/>
            </a:xfrm>
            <a:prstGeom prst="rect">
              <a:avLst/>
            </a:prstGeom>
          </p:spPr>
          <p:txBody>
            <a:bodyPr lIns="0" tIns="0" rIns="0" bIns="0" rtlCol="0" anchor="t">
              <a:spAutoFit/>
            </a:bodyPr>
            <a:lstStyle/>
            <a:p>
              <a:pPr algn="l">
                <a:lnSpc>
                  <a:spcPts val="3899"/>
                </a:lnSpc>
              </a:pPr>
              <a:endParaRPr/>
            </a:p>
            <a:p>
              <a:pPr algn="l">
                <a:lnSpc>
                  <a:spcPts val="3899"/>
                </a:lnSpc>
              </a:pPr>
              <a:r>
                <a:rPr lang="en-US" sz="2999">
                  <a:solidFill>
                    <a:srgbClr val="FFFFFF"/>
                  </a:solidFill>
                  <a:latin typeface="Cormorant Garamond"/>
                  <a:ea typeface="Cormorant Garamond"/>
                  <a:cs typeface="Cormorant Garamond"/>
                  <a:sym typeface="Cormorant Garamond"/>
                </a:rPr>
                <a:t>Offer automated alerts and actionable insights to efficiently mitigate cyber threats and minimize response time.</a:t>
              </a:r>
            </a:p>
            <a:p>
              <a:pPr algn="l">
                <a:lnSpc>
                  <a:spcPts val="3899"/>
                </a:lnSpc>
              </a:pPr>
              <a:endParaRPr lang="en-US" sz="2999">
                <a:solidFill>
                  <a:srgbClr val="FFFFFF"/>
                </a:solidFill>
                <a:latin typeface="Cormorant Garamond"/>
                <a:ea typeface="Cormorant Garamond"/>
                <a:cs typeface="Cormorant Garamond"/>
                <a:sym typeface="Cormorant Garamond"/>
              </a:endParaRPr>
            </a:p>
          </p:txBody>
        </p:sp>
      </p:grpSp>
      <p:grpSp>
        <p:nvGrpSpPr>
          <p:cNvPr id="12" name="Group 12"/>
          <p:cNvGrpSpPr/>
          <p:nvPr/>
        </p:nvGrpSpPr>
        <p:grpSpPr>
          <a:xfrm>
            <a:off x="6448138" y="4443527"/>
            <a:ext cx="5481536" cy="5292301"/>
            <a:chOff x="0" y="0"/>
            <a:chExt cx="7308715" cy="7056401"/>
          </a:xfrm>
        </p:grpSpPr>
        <p:sp>
          <p:nvSpPr>
            <p:cNvPr id="13" name="TextBox 13"/>
            <p:cNvSpPr txBox="1"/>
            <p:nvPr/>
          </p:nvSpPr>
          <p:spPr>
            <a:xfrm>
              <a:off x="0" y="-28575"/>
              <a:ext cx="7308715" cy="2255308"/>
            </a:xfrm>
            <a:prstGeom prst="rect">
              <a:avLst/>
            </a:prstGeom>
          </p:spPr>
          <p:txBody>
            <a:bodyPr lIns="0" tIns="0" rIns="0" bIns="0" rtlCol="0" anchor="t">
              <a:spAutoFit/>
            </a:bodyPr>
            <a:lstStyle/>
            <a:p>
              <a:pPr algn="l">
                <a:lnSpc>
                  <a:spcPts val="4550"/>
                </a:lnSpc>
              </a:pPr>
              <a:r>
                <a:rPr lang="en-US" sz="3500">
                  <a:solidFill>
                    <a:srgbClr val="FFFFFF"/>
                  </a:solidFill>
                  <a:latin typeface="Cormorant Garamond"/>
                  <a:ea typeface="Cormorant Garamond"/>
                  <a:cs typeface="Cormorant Garamond"/>
                  <a:sym typeface="Cormorant Garamond"/>
                </a:rPr>
                <a:t>ENSURE DATA INTERGRITY AND TRANSPARENCY</a:t>
              </a:r>
            </a:p>
          </p:txBody>
        </p:sp>
        <p:sp>
          <p:nvSpPr>
            <p:cNvPr id="14" name="TextBox 14"/>
            <p:cNvSpPr txBox="1"/>
            <p:nvPr/>
          </p:nvSpPr>
          <p:spPr>
            <a:xfrm>
              <a:off x="0" y="2446301"/>
              <a:ext cx="6392328" cy="4610100"/>
            </a:xfrm>
            <a:prstGeom prst="rect">
              <a:avLst/>
            </a:prstGeom>
          </p:spPr>
          <p:txBody>
            <a:bodyPr lIns="0" tIns="0" rIns="0" bIns="0" rtlCol="0" anchor="t">
              <a:spAutoFit/>
            </a:bodyPr>
            <a:lstStyle/>
            <a:p>
              <a:pPr algn="l">
                <a:lnSpc>
                  <a:spcPts val="3900"/>
                </a:lnSpc>
              </a:pPr>
              <a:r>
                <a:rPr lang="en-US" sz="3000">
                  <a:solidFill>
                    <a:srgbClr val="FFFFFF"/>
                  </a:solidFill>
                  <a:latin typeface="Cormorant Garamond"/>
                  <a:ea typeface="Cormorant Garamond"/>
                  <a:cs typeface="Cormorant Garamond"/>
                  <a:sym typeface="Cormorant Garamond"/>
                </a:rPr>
                <a:t>Have a secure logging mechanism to keep an immutable record of intrusion attempts, enhancing trust and accountability.</a:t>
              </a:r>
            </a:p>
            <a:p>
              <a:pPr algn="l">
                <a:lnSpc>
                  <a:spcPts val="3900"/>
                </a:lnSpc>
              </a:pPr>
              <a:endParaRPr lang="en-US" sz="3000">
                <a:solidFill>
                  <a:srgbClr val="FFFFFF"/>
                </a:solidFill>
                <a:latin typeface="Cormorant Garamond"/>
                <a:ea typeface="Cormorant Garamond"/>
                <a:cs typeface="Cormorant Garamond"/>
                <a:sym typeface="Cormorant Garamond"/>
              </a:endParaRPr>
            </a:p>
            <a:p>
              <a:pPr algn="l">
                <a:lnSpc>
                  <a:spcPts val="3900"/>
                </a:lnSpc>
              </a:pPr>
              <a:endParaRPr lang="en-US" sz="3000">
                <a:solidFill>
                  <a:srgbClr val="FFFFFF"/>
                </a:solidFill>
                <a:latin typeface="Cormorant Garamond"/>
                <a:ea typeface="Cormorant Garamond"/>
                <a:cs typeface="Cormorant Garamond"/>
                <a:sym typeface="Cormorant Garamond"/>
              </a:endParaRPr>
            </a:p>
          </p:txBody>
        </p:sp>
      </p:grpSp>
      <p:sp>
        <p:nvSpPr>
          <p:cNvPr id="15" name="TextBox 15"/>
          <p:cNvSpPr txBox="1"/>
          <p:nvPr/>
        </p:nvSpPr>
        <p:spPr>
          <a:xfrm>
            <a:off x="1081046" y="1521085"/>
            <a:ext cx="11159944" cy="1371600"/>
          </a:xfrm>
          <a:prstGeom prst="rect">
            <a:avLst/>
          </a:prstGeom>
        </p:spPr>
        <p:txBody>
          <a:bodyPr lIns="0" tIns="0" rIns="0" bIns="0" rtlCol="0" anchor="t">
            <a:spAutoFit/>
          </a:bodyPr>
          <a:lstStyle/>
          <a:p>
            <a:pPr algn="l">
              <a:lnSpc>
                <a:spcPts val="10800"/>
              </a:lnSpc>
            </a:pPr>
            <a:r>
              <a:rPr lang="en-US" sz="9000">
                <a:solidFill>
                  <a:srgbClr val="191919"/>
                </a:solidFill>
                <a:latin typeface="Cormorant Garamond"/>
                <a:ea typeface="Cormorant Garamond"/>
                <a:cs typeface="Cormorant Garamond"/>
                <a:sym typeface="Cormorant Garamond"/>
              </a:rPr>
              <a:t>OBJECTIVE</a:t>
            </a:r>
          </a:p>
        </p:txBody>
      </p:sp>
      <p:grpSp>
        <p:nvGrpSpPr>
          <p:cNvPr id="16" name="Group 16"/>
          <p:cNvGrpSpPr/>
          <p:nvPr/>
        </p:nvGrpSpPr>
        <p:grpSpPr>
          <a:xfrm>
            <a:off x="14726160" y="220034"/>
            <a:ext cx="3006328" cy="613992"/>
            <a:chOff x="0" y="0"/>
            <a:chExt cx="4008437" cy="818656"/>
          </a:xfrm>
        </p:grpSpPr>
        <p:sp>
          <p:nvSpPr>
            <p:cNvPr id="17" name="TextBox 17"/>
            <p:cNvSpPr txBox="1"/>
            <p:nvPr/>
          </p:nvSpPr>
          <p:spPr>
            <a:xfrm>
              <a:off x="0" y="25153"/>
              <a:ext cx="3732705" cy="682626"/>
            </a:xfrm>
            <a:prstGeom prst="rect">
              <a:avLst/>
            </a:prstGeom>
          </p:spPr>
          <p:txBody>
            <a:bodyPr lIns="0" tIns="0" rIns="0" bIns="0" rtlCol="0" anchor="t">
              <a:spAutoFit/>
            </a:bodyPr>
            <a:lstStyle/>
            <a:p>
              <a:pPr algn="ctr">
                <a:lnSpc>
                  <a:spcPts val="4499"/>
                </a:lnSpc>
                <a:spcBef>
                  <a:spcPct val="0"/>
                </a:spcBef>
              </a:pPr>
              <a:r>
                <a:rPr lang="en-US" sz="2999" b="1">
                  <a:solidFill>
                    <a:srgbClr val="14110F"/>
                  </a:solidFill>
                  <a:latin typeface="Cormorant Garamond Bold"/>
                  <a:ea typeface="Cormorant Garamond Bold"/>
                  <a:cs typeface="Cormorant Garamond Bold"/>
                  <a:sym typeface="Cormorant Garamond Bold"/>
                </a:rPr>
                <a:t>AURASAFE</a:t>
              </a:r>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91919"/>
        </a:solidFill>
        <a:effectLst/>
      </p:bgPr>
    </p:bg>
    <p:spTree>
      <p:nvGrpSpPr>
        <p:cNvPr id="1" name=""/>
        <p:cNvGrpSpPr/>
        <p:nvPr/>
      </p:nvGrpSpPr>
      <p:grpSpPr>
        <a:xfrm>
          <a:off x="0" y="0"/>
          <a:ext cx="0" cy="0"/>
          <a:chOff x="0" y="0"/>
          <a:chExt cx="0" cy="0"/>
        </a:xfrm>
      </p:grpSpPr>
      <p:pic>
        <p:nvPicPr>
          <p:cNvPr id="2" name="Picture 2" descr="stacked area chart"/>
          <p:cNvPicPr>
            <a:picLocks noChangeAspect="1"/>
          </p:cNvPicPr>
          <p:nvPr/>
        </p:nvPicPr>
        <p:blipFill>
          <a:blip r:embed="rId2"/>
          <a:stretch>
            <a:fillRect/>
          </a:stretch>
        </p:blipFill>
        <p:spPr>
          <a:xfrm>
            <a:off x="9176542" y="813775"/>
            <a:ext cx="8575706" cy="8614955"/>
          </a:xfrm>
          <a:prstGeom prst="rect">
            <a:avLst/>
          </a:prstGeom>
        </p:spPr>
      </p:pic>
      <p:grpSp>
        <p:nvGrpSpPr>
          <p:cNvPr id="3" name="Group 3"/>
          <p:cNvGrpSpPr/>
          <p:nvPr/>
        </p:nvGrpSpPr>
        <p:grpSpPr>
          <a:xfrm>
            <a:off x="588964" y="1336513"/>
            <a:ext cx="8115300" cy="7613974"/>
            <a:chOff x="0" y="0"/>
            <a:chExt cx="10820400" cy="10151966"/>
          </a:xfrm>
        </p:grpSpPr>
        <p:sp>
          <p:nvSpPr>
            <p:cNvPr id="4" name="TextBox 4"/>
            <p:cNvSpPr txBox="1"/>
            <p:nvPr/>
          </p:nvSpPr>
          <p:spPr>
            <a:xfrm>
              <a:off x="0" y="9525"/>
              <a:ext cx="10820400" cy="2708275"/>
            </a:xfrm>
            <a:prstGeom prst="rect">
              <a:avLst/>
            </a:prstGeom>
          </p:spPr>
          <p:txBody>
            <a:bodyPr lIns="0" tIns="0" rIns="0" bIns="0" rtlCol="0" anchor="t">
              <a:spAutoFit/>
            </a:bodyPr>
            <a:lstStyle/>
            <a:p>
              <a:pPr algn="l">
                <a:lnSpc>
                  <a:spcPts val="8058"/>
                </a:lnSpc>
              </a:pPr>
              <a:r>
                <a:rPr lang="en-US" sz="6715">
                  <a:solidFill>
                    <a:srgbClr val="FFFFFF"/>
                  </a:solidFill>
                  <a:latin typeface="Cormorant Garamond"/>
                  <a:ea typeface="Cormorant Garamond"/>
                  <a:cs typeface="Cormorant Garamond"/>
                  <a:sym typeface="Cormorant Garamond"/>
                </a:rPr>
                <a:t>MOTIVATION OF THIS PROJECT</a:t>
              </a:r>
            </a:p>
          </p:txBody>
        </p:sp>
        <p:sp>
          <p:nvSpPr>
            <p:cNvPr id="5" name="TextBox 5"/>
            <p:cNvSpPr txBox="1"/>
            <p:nvPr/>
          </p:nvSpPr>
          <p:spPr>
            <a:xfrm>
              <a:off x="0" y="3289264"/>
              <a:ext cx="10820400" cy="6022446"/>
            </a:xfrm>
            <a:prstGeom prst="rect">
              <a:avLst/>
            </a:prstGeom>
          </p:spPr>
          <p:txBody>
            <a:bodyPr lIns="0" tIns="0" rIns="0" bIns="0" rtlCol="0" anchor="t">
              <a:spAutoFit/>
            </a:bodyPr>
            <a:lstStyle/>
            <a:p>
              <a:pPr algn="l">
                <a:lnSpc>
                  <a:spcPts val="3966"/>
                </a:lnSpc>
              </a:pPr>
              <a:r>
                <a:rPr lang="en-US" sz="3051">
                  <a:solidFill>
                    <a:srgbClr val="FFFFFF"/>
                  </a:solidFill>
                  <a:latin typeface="Cormorant Garamond"/>
                  <a:ea typeface="Cormorant Garamond"/>
                  <a:cs typeface="Cormorant Garamond"/>
                  <a:sym typeface="Cormorant Garamond"/>
                </a:rPr>
                <a:t>The surge in cyberattacks, such as unauthorized access, malware, and data breaches, has highlighted the shortcomings of conventional security. Lacking real-time intrusion detection, threats remain hidden until major damage has occurred, incurring losses in terms of money and data. Sensitive sectors like finance, healthcare, and government institutions are still much at risk because attackers use sophisticated methods like AI-fueled attacks and zero-day exploits</a:t>
              </a:r>
            </a:p>
          </p:txBody>
        </p:sp>
        <p:sp>
          <p:nvSpPr>
            <p:cNvPr id="6" name="AutoShape 6"/>
            <p:cNvSpPr/>
            <p:nvPr/>
          </p:nvSpPr>
          <p:spPr>
            <a:xfrm>
              <a:off x="47413" y="10080918"/>
              <a:ext cx="10772987" cy="0"/>
            </a:xfrm>
            <a:prstGeom prst="line">
              <a:avLst/>
            </a:prstGeom>
            <a:ln w="142096" cap="flat">
              <a:solidFill>
                <a:srgbClr val="FA632A"/>
              </a:solidFill>
              <a:prstDash val="solid"/>
              <a:headEnd type="none" w="sm" len="sm"/>
              <a:tailEnd type="none" w="sm" len="sm"/>
            </a:ln>
          </p:spPr>
        </p:sp>
      </p:grpSp>
      <p:grpSp>
        <p:nvGrpSpPr>
          <p:cNvPr id="7" name="Group 7"/>
          <p:cNvGrpSpPr/>
          <p:nvPr/>
        </p:nvGrpSpPr>
        <p:grpSpPr>
          <a:xfrm>
            <a:off x="14681719" y="242254"/>
            <a:ext cx="3006328" cy="613992"/>
            <a:chOff x="0" y="0"/>
            <a:chExt cx="4008437" cy="818656"/>
          </a:xfrm>
        </p:grpSpPr>
        <p:sp>
          <p:nvSpPr>
            <p:cNvPr id="8" name="TextBox 8"/>
            <p:cNvSpPr txBox="1"/>
            <p:nvPr/>
          </p:nvSpPr>
          <p:spPr>
            <a:xfrm>
              <a:off x="0" y="25153"/>
              <a:ext cx="3732705" cy="682626"/>
            </a:xfrm>
            <a:prstGeom prst="rect">
              <a:avLst/>
            </a:prstGeom>
          </p:spPr>
          <p:txBody>
            <a:bodyPr lIns="0" tIns="0" rIns="0" bIns="0" rtlCol="0" anchor="t">
              <a:spAutoFit/>
            </a:bodyPr>
            <a:lstStyle/>
            <a:p>
              <a:pPr algn="ctr">
                <a:lnSpc>
                  <a:spcPts val="4499"/>
                </a:lnSpc>
                <a:spcBef>
                  <a:spcPct val="0"/>
                </a:spcBef>
              </a:pPr>
              <a:r>
                <a:rPr lang="en-US" sz="2999" b="1">
                  <a:solidFill>
                    <a:srgbClr val="FFFFFF"/>
                  </a:solidFill>
                  <a:latin typeface="Cormorant Garamond Bold"/>
                  <a:ea typeface="Cormorant Garamond Bold"/>
                  <a:cs typeface="Cormorant Garamond Bold"/>
                  <a:sym typeface="Cormorant Garamond Bold"/>
                </a:rPr>
                <a:t>AURASAFE</a:t>
              </a:r>
            </a:p>
          </p:txBody>
        </p:sp>
      </p:grpSp>
      <p:sp>
        <p:nvSpPr>
          <p:cNvPr id="9" name="Freeform 9"/>
          <p:cNvSpPr/>
          <p:nvPr/>
        </p:nvSpPr>
        <p:spPr>
          <a:xfrm>
            <a:off x="7640858" y="1487193"/>
            <a:ext cx="1503142" cy="1787601"/>
          </a:xfrm>
          <a:custGeom>
            <a:avLst/>
            <a:gdLst/>
            <a:ahLst/>
            <a:cxnLst/>
            <a:rect l="l" t="t" r="r" b="b"/>
            <a:pathLst>
              <a:path w="1503142" h="1787601">
                <a:moveTo>
                  <a:pt x="0" y="0"/>
                </a:moveTo>
                <a:lnTo>
                  <a:pt x="1503142" y="0"/>
                </a:lnTo>
                <a:lnTo>
                  <a:pt x="1503142" y="1787601"/>
                </a:lnTo>
                <a:lnTo>
                  <a:pt x="0" y="178760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86EAE9"/>
        </a:solidFill>
        <a:effectLst/>
      </p:bgPr>
    </p:bg>
    <p:spTree>
      <p:nvGrpSpPr>
        <p:cNvPr id="1" name=""/>
        <p:cNvGrpSpPr/>
        <p:nvPr/>
      </p:nvGrpSpPr>
      <p:grpSpPr>
        <a:xfrm>
          <a:off x="0" y="0"/>
          <a:ext cx="0" cy="0"/>
          <a:chOff x="0" y="0"/>
          <a:chExt cx="0" cy="0"/>
        </a:xfrm>
      </p:grpSpPr>
      <p:grpSp>
        <p:nvGrpSpPr>
          <p:cNvPr id="2" name="Group 2"/>
          <p:cNvGrpSpPr/>
          <p:nvPr/>
        </p:nvGrpSpPr>
        <p:grpSpPr>
          <a:xfrm>
            <a:off x="14659498" y="148080"/>
            <a:ext cx="3006328" cy="613992"/>
            <a:chOff x="0" y="0"/>
            <a:chExt cx="4008437" cy="818656"/>
          </a:xfrm>
        </p:grpSpPr>
        <p:sp>
          <p:nvSpPr>
            <p:cNvPr id="3" name="TextBox 3"/>
            <p:cNvSpPr txBox="1"/>
            <p:nvPr/>
          </p:nvSpPr>
          <p:spPr>
            <a:xfrm>
              <a:off x="0" y="25153"/>
              <a:ext cx="3732705" cy="682626"/>
            </a:xfrm>
            <a:prstGeom prst="rect">
              <a:avLst/>
            </a:prstGeom>
          </p:spPr>
          <p:txBody>
            <a:bodyPr lIns="0" tIns="0" rIns="0" bIns="0" rtlCol="0" anchor="t">
              <a:spAutoFit/>
            </a:bodyPr>
            <a:lstStyle/>
            <a:p>
              <a:pPr algn="ctr">
                <a:lnSpc>
                  <a:spcPts val="4499"/>
                </a:lnSpc>
                <a:spcBef>
                  <a:spcPct val="0"/>
                </a:spcBef>
              </a:pPr>
              <a:r>
                <a:rPr lang="en-US" sz="2999" b="1">
                  <a:solidFill>
                    <a:srgbClr val="14110F"/>
                  </a:solidFill>
                  <a:latin typeface="Cormorant Garamond Bold"/>
                  <a:ea typeface="Cormorant Garamond Bold"/>
                  <a:cs typeface="Cormorant Garamond Bold"/>
                  <a:sym typeface="Cormorant Garamond Bold"/>
                </a:rPr>
                <a:t>AURASAFE</a:t>
              </a:r>
            </a:p>
          </p:txBody>
        </p:sp>
      </p:grpSp>
      <p:sp>
        <p:nvSpPr>
          <p:cNvPr id="4" name="Freeform 4"/>
          <p:cNvSpPr/>
          <p:nvPr/>
        </p:nvSpPr>
        <p:spPr>
          <a:xfrm>
            <a:off x="7768923" y="12257"/>
            <a:ext cx="1816892" cy="2032886"/>
          </a:xfrm>
          <a:custGeom>
            <a:avLst/>
            <a:gdLst/>
            <a:ahLst/>
            <a:cxnLst/>
            <a:rect l="l" t="t" r="r" b="b"/>
            <a:pathLst>
              <a:path w="1816892" h="2032886">
                <a:moveTo>
                  <a:pt x="0" y="0"/>
                </a:moveTo>
                <a:lnTo>
                  <a:pt x="1816892" y="0"/>
                </a:lnTo>
                <a:lnTo>
                  <a:pt x="1816892" y="2032886"/>
                </a:lnTo>
                <a:lnTo>
                  <a:pt x="0" y="2032886"/>
                </a:lnTo>
                <a:lnTo>
                  <a:pt x="0" y="0"/>
                </a:lnTo>
                <a:close/>
              </a:path>
            </a:pathLst>
          </a:custGeom>
          <a:blipFill>
            <a:blip r:embed="rId2"/>
            <a:stretch>
              <a:fillRect/>
            </a:stretch>
          </a:blipFill>
        </p:spPr>
      </p:sp>
      <p:sp>
        <p:nvSpPr>
          <p:cNvPr id="5" name="TextBox 5"/>
          <p:cNvSpPr txBox="1"/>
          <p:nvPr/>
        </p:nvSpPr>
        <p:spPr>
          <a:xfrm>
            <a:off x="678126" y="762072"/>
            <a:ext cx="10323634" cy="2934608"/>
          </a:xfrm>
          <a:prstGeom prst="rect">
            <a:avLst/>
          </a:prstGeom>
        </p:spPr>
        <p:txBody>
          <a:bodyPr lIns="0" tIns="0" rIns="0" bIns="0" rtlCol="0" anchor="t">
            <a:spAutoFit/>
          </a:bodyPr>
          <a:lstStyle/>
          <a:p>
            <a:pPr algn="l">
              <a:lnSpc>
                <a:spcPts val="7728"/>
              </a:lnSpc>
            </a:pPr>
            <a:r>
              <a:rPr lang="en-US" sz="6440" b="1">
                <a:solidFill>
                  <a:srgbClr val="14110F"/>
                </a:solidFill>
                <a:latin typeface="Cormorant Garamond Bold"/>
                <a:ea typeface="Cormorant Garamond Bold"/>
                <a:cs typeface="Cormorant Garamond Bold"/>
                <a:sym typeface="Cormorant Garamond Bold"/>
              </a:rPr>
              <a:t>Intrusion Detection</a:t>
            </a:r>
          </a:p>
          <a:p>
            <a:pPr algn="l">
              <a:lnSpc>
                <a:spcPts val="7728"/>
              </a:lnSpc>
            </a:pPr>
            <a:endParaRPr lang="en-US" sz="6440" b="1">
              <a:solidFill>
                <a:srgbClr val="14110F"/>
              </a:solidFill>
              <a:latin typeface="Cormorant Garamond Bold"/>
              <a:ea typeface="Cormorant Garamond Bold"/>
              <a:cs typeface="Cormorant Garamond Bold"/>
              <a:sym typeface="Cormorant Garamond Bold"/>
            </a:endParaRPr>
          </a:p>
          <a:p>
            <a:pPr algn="l">
              <a:lnSpc>
                <a:spcPts val="7728"/>
              </a:lnSpc>
            </a:pPr>
            <a:r>
              <a:rPr lang="en-US" sz="6440" b="1">
                <a:solidFill>
                  <a:srgbClr val="14110F"/>
                </a:solidFill>
                <a:latin typeface="Cormorant Garamond Bold"/>
                <a:ea typeface="Cormorant Garamond Bold"/>
                <a:cs typeface="Cormorant Garamond Bold"/>
                <a:sym typeface="Cormorant Garamond Bold"/>
              </a:rPr>
              <a:t>                  </a:t>
            </a:r>
          </a:p>
        </p:txBody>
      </p:sp>
      <p:grpSp>
        <p:nvGrpSpPr>
          <p:cNvPr id="6" name="Group 6"/>
          <p:cNvGrpSpPr/>
          <p:nvPr/>
        </p:nvGrpSpPr>
        <p:grpSpPr>
          <a:xfrm>
            <a:off x="885482" y="2731586"/>
            <a:ext cx="16208358" cy="7333062"/>
            <a:chOff x="0" y="0"/>
            <a:chExt cx="21611145" cy="9777416"/>
          </a:xfrm>
        </p:grpSpPr>
        <p:sp>
          <p:nvSpPr>
            <p:cNvPr id="7" name="TextBox 7"/>
            <p:cNvSpPr txBox="1"/>
            <p:nvPr/>
          </p:nvSpPr>
          <p:spPr>
            <a:xfrm>
              <a:off x="0" y="-38100"/>
              <a:ext cx="10389183" cy="9815516"/>
            </a:xfrm>
            <a:prstGeom prst="rect">
              <a:avLst/>
            </a:prstGeom>
          </p:spPr>
          <p:txBody>
            <a:bodyPr lIns="0" tIns="0" rIns="0" bIns="0" rtlCol="0" anchor="t">
              <a:spAutoFit/>
            </a:bodyPr>
            <a:lstStyle/>
            <a:p>
              <a:pPr algn="ctr">
                <a:lnSpc>
                  <a:spcPts val="5356"/>
                </a:lnSpc>
              </a:pPr>
              <a:r>
                <a:rPr lang="en-US" sz="4120" b="1">
                  <a:solidFill>
                    <a:srgbClr val="000000"/>
                  </a:solidFill>
                  <a:latin typeface="Cormorant Garamond Bold"/>
                  <a:ea typeface="Cormorant Garamond Bold"/>
                  <a:cs typeface="Cormorant Garamond Bold"/>
                  <a:sym typeface="Cormorant Garamond Bold"/>
                </a:rPr>
                <a:t> Overview</a:t>
              </a:r>
            </a:p>
            <a:p>
              <a:pPr algn="ctr">
                <a:lnSpc>
                  <a:spcPts val="4686"/>
                </a:lnSpc>
              </a:pPr>
              <a:r>
                <a:rPr lang="en-US" sz="3605">
                  <a:solidFill>
                    <a:srgbClr val="000000"/>
                  </a:solidFill>
                  <a:latin typeface="Cormorant Garamond"/>
                  <a:ea typeface="Cormorant Garamond"/>
                  <a:cs typeface="Cormorant Garamond"/>
                  <a:sym typeface="Cormorant Garamond"/>
                </a:rPr>
                <a:t> • Detects unauthorized access in real-time</a:t>
              </a:r>
            </a:p>
            <a:p>
              <a:pPr algn="ctr">
                <a:lnSpc>
                  <a:spcPts val="4686"/>
                </a:lnSpc>
              </a:pPr>
              <a:r>
                <a:rPr lang="en-US" sz="3605">
                  <a:solidFill>
                    <a:srgbClr val="000000"/>
                  </a:solidFill>
                  <a:latin typeface="Cormorant Garamond"/>
                  <a:ea typeface="Cormorant Garamond"/>
                  <a:cs typeface="Cormorant Garamond"/>
                  <a:sym typeface="Cormorant Garamond"/>
                </a:rPr>
                <a:t> • Integrates blockchain for secure logging</a:t>
              </a:r>
            </a:p>
            <a:p>
              <a:pPr algn="ctr">
                <a:lnSpc>
                  <a:spcPts val="4686"/>
                </a:lnSpc>
              </a:pPr>
              <a:r>
                <a:rPr lang="en-US" sz="3605">
                  <a:solidFill>
                    <a:srgbClr val="000000"/>
                  </a:solidFill>
                  <a:latin typeface="Cormorant Garamond"/>
                  <a:ea typeface="Cormorant Garamond"/>
                  <a:cs typeface="Cormorant Garamond"/>
                  <a:sym typeface="Cormorant Garamond"/>
                </a:rPr>
                <a:t> • Dashboard UI for monitoring &amp; control</a:t>
              </a:r>
            </a:p>
            <a:p>
              <a:pPr algn="ctr">
                <a:lnSpc>
                  <a:spcPts val="2199"/>
                </a:lnSpc>
              </a:pPr>
              <a:endParaRPr lang="en-US" sz="3605">
                <a:solidFill>
                  <a:srgbClr val="000000"/>
                </a:solidFill>
                <a:latin typeface="Cormorant Garamond"/>
                <a:ea typeface="Cormorant Garamond"/>
                <a:cs typeface="Cormorant Garamond"/>
                <a:sym typeface="Cormorant Garamond"/>
              </a:endParaRPr>
            </a:p>
            <a:p>
              <a:pPr algn="ctr">
                <a:lnSpc>
                  <a:spcPts val="2709"/>
                </a:lnSpc>
              </a:pPr>
              <a:endParaRPr lang="en-US" sz="3605">
                <a:solidFill>
                  <a:srgbClr val="000000"/>
                </a:solidFill>
                <a:latin typeface="Cormorant Garamond"/>
                <a:ea typeface="Cormorant Garamond"/>
                <a:cs typeface="Cormorant Garamond"/>
                <a:sym typeface="Cormorant Garamond"/>
              </a:endParaRPr>
            </a:p>
            <a:p>
              <a:pPr algn="ctr">
                <a:lnSpc>
                  <a:spcPts val="5356"/>
                </a:lnSpc>
              </a:pPr>
              <a:endParaRPr lang="en-US" sz="3605">
                <a:solidFill>
                  <a:srgbClr val="000000"/>
                </a:solidFill>
                <a:latin typeface="Cormorant Garamond"/>
                <a:ea typeface="Cormorant Garamond"/>
                <a:cs typeface="Cormorant Garamond"/>
                <a:sym typeface="Cormorant Garamond"/>
              </a:endParaRPr>
            </a:p>
            <a:p>
              <a:pPr algn="l">
                <a:lnSpc>
                  <a:spcPts val="5356"/>
                </a:lnSpc>
              </a:pPr>
              <a:r>
                <a:rPr lang="en-US" sz="4120" b="1">
                  <a:solidFill>
                    <a:srgbClr val="000000"/>
                  </a:solidFill>
                  <a:latin typeface="Cormorant Garamond Bold"/>
                  <a:ea typeface="Cormorant Garamond Bold"/>
                  <a:cs typeface="Cormorant Garamond Bold"/>
                  <a:sym typeface="Cormorant Garamond Bold"/>
                </a:rPr>
                <a:t>                    Key Feature</a:t>
              </a:r>
            </a:p>
            <a:p>
              <a:pPr algn="l">
                <a:lnSpc>
                  <a:spcPts val="4550"/>
                </a:lnSpc>
              </a:pPr>
              <a:r>
                <a:rPr lang="en-US" sz="3500" b="1">
                  <a:solidFill>
                    <a:srgbClr val="000000"/>
                  </a:solidFill>
                  <a:latin typeface="Cormorant Garamond Bold"/>
                  <a:ea typeface="Cormorant Garamond Bold"/>
                  <a:cs typeface="Cormorant Garamond Bold"/>
                  <a:sym typeface="Cormorant Garamond Bold"/>
                </a:rPr>
                <a:t>  </a:t>
              </a:r>
              <a:r>
                <a:rPr lang="en-US" sz="3500">
                  <a:solidFill>
                    <a:srgbClr val="000000"/>
                  </a:solidFill>
                  <a:latin typeface="Cormorant Garamond"/>
                  <a:ea typeface="Cormorant Garamond"/>
                  <a:cs typeface="Cormorant Garamond"/>
                  <a:sym typeface="Cormorant Garamond"/>
                </a:rPr>
                <a:t>• AI-powered Intrusion Detection</a:t>
              </a:r>
            </a:p>
            <a:p>
              <a:pPr algn="l">
                <a:lnSpc>
                  <a:spcPts val="4550"/>
                </a:lnSpc>
              </a:pPr>
              <a:r>
                <a:rPr lang="en-US" sz="3500">
                  <a:solidFill>
                    <a:srgbClr val="000000"/>
                  </a:solidFill>
                  <a:latin typeface="Cormorant Garamond"/>
                  <a:ea typeface="Cormorant Garamond"/>
                  <a:cs typeface="Cormorant Garamond"/>
                  <a:sym typeface="Cormorant Garamond"/>
                </a:rPr>
                <a:t>      • Live Threat Monitoring Dashboard</a:t>
              </a:r>
            </a:p>
            <a:p>
              <a:pPr algn="l">
                <a:lnSpc>
                  <a:spcPts val="4550"/>
                </a:lnSpc>
              </a:pPr>
              <a:r>
                <a:rPr lang="en-US" sz="3500">
                  <a:solidFill>
                    <a:srgbClr val="000000"/>
                  </a:solidFill>
                  <a:latin typeface="Cormorant Garamond"/>
                  <a:ea typeface="Cormorant Garamond"/>
                  <a:cs typeface="Cormorant Garamond"/>
                  <a:sym typeface="Cormorant Garamond"/>
                </a:rPr>
                <a:t> • Automated Intruder Mitigation</a:t>
              </a:r>
            </a:p>
            <a:p>
              <a:pPr algn="ctr">
                <a:lnSpc>
                  <a:spcPts val="4550"/>
                </a:lnSpc>
              </a:pPr>
              <a:endParaRPr lang="en-US" sz="3500">
                <a:solidFill>
                  <a:srgbClr val="000000"/>
                </a:solidFill>
                <a:latin typeface="Cormorant Garamond"/>
                <a:ea typeface="Cormorant Garamond"/>
                <a:cs typeface="Cormorant Garamond"/>
                <a:sym typeface="Cormorant Garamond"/>
              </a:endParaRPr>
            </a:p>
            <a:p>
              <a:pPr algn="ctr">
                <a:lnSpc>
                  <a:spcPts val="2686"/>
                </a:lnSpc>
              </a:pPr>
              <a:endParaRPr lang="en-US" sz="3500">
                <a:solidFill>
                  <a:srgbClr val="000000"/>
                </a:solidFill>
                <a:latin typeface="Cormorant Garamond"/>
                <a:ea typeface="Cormorant Garamond"/>
                <a:cs typeface="Cormorant Garamond"/>
                <a:sym typeface="Cormorant Garamond"/>
              </a:endParaRPr>
            </a:p>
            <a:p>
              <a:pPr algn="ctr">
                <a:lnSpc>
                  <a:spcPts val="2686"/>
                </a:lnSpc>
                <a:spcBef>
                  <a:spcPct val="0"/>
                </a:spcBef>
              </a:pPr>
              <a:endParaRPr lang="en-US" sz="3500">
                <a:solidFill>
                  <a:srgbClr val="000000"/>
                </a:solidFill>
                <a:latin typeface="Cormorant Garamond"/>
                <a:ea typeface="Cormorant Garamond"/>
                <a:cs typeface="Cormorant Garamond"/>
                <a:sym typeface="Cormorant Garamond"/>
              </a:endParaRPr>
            </a:p>
          </p:txBody>
        </p:sp>
        <p:sp>
          <p:nvSpPr>
            <p:cNvPr id="8" name="TextBox 8"/>
            <p:cNvSpPr txBox="1"/>
            <p:nvPr/>
          </p:nvSpPr>
          <p:spPr>
            <a:xfrm>
              <a:off x="12142674" y="-114300"/>
              <a:ext cx="9468470" cy="9212176"/>
            </a:xfrm>
            <a:prstGeom prst="rect">
              <a:avLst/>
            </a:prstGeom>
          </p:spPr>
          <p:txBody>
            <a:bodyPr lIns="0" tIns="0" rIns="0" bIns="0" rtlCol="0" anchor="t">
              <a:spAutoFit/>
            </a:bodyPr>
            <a:lstStyle/>
            <a:p>
              <a:pPr algn="l">
                <a:lnSpc>
                  <a:spcPts val="6086"/>
                </a:lnSpc>
              </a:pPr>
              <a:r>
                <a:rPr lang="en-US" sz="4057" b="1">
                  <a:solidFill>
                    <a:srgbClr val="000000"/>
                  </a:solidFill>
                  <a:latin typeface="Cormorant Garamond Bold"/>
                  <a:ea typeface="Cormorant Garamond Bold"/>
                  <a:cs typeface="Cormorant Garamond Bold"/>
                  <a:sym typeface="Cormorant Garamond Bold"/>
                </a:rPr>
                <a:t>                Tech Stack</a:t>
              </a:r>
            </a:p>
            <a:p>
              <a:pPr algn="l">
                <a:lnSpc>
                  <a:spcPts val="5250"/>
                </a:lnSpc>
              </a:pPr>
              <a:r>
                <a:rPr lang="en-US" sz="3500">
                  <a:solidFill>
                    <a:srgbClr val="000000"/>
                  </a:solidFill>
                  <a:latin typeface="Cormorant Garamond"/>
                  <a:ea typeface="Cormorant Garamond"/>
                  <a:cs typeface="Cormorant Garamond"/>
                  <a:sym typeface="Cormorant Garamond"/>
                </a:rPr>
                <a:t> • Jetson Nano (Edge AI)</a:t>
              </a:r>
            </a:p>
            <a:p>
              <a:pPr algn="l">
                <a:lnSpc>
                  <a:spcPts val="5250"/>
                </a:lnSpc>
              </a:pPr>
              <a:r>
                <a:rPr lang="en-US" sz="3500">
                  <a:solidFill>
                    <a:srgbClr val="000000"/>
                  </a:solidFill>
                  <a:latin typeface="Cormorant Garamond"/>
                  <a:ea typeface="Cormorant Garamond"/>
                  <a:cs typeface="Cormorant Garamond"/>
                  <a:sym typeface="Cormorant Garamond"/>
                </a:rPr>
                <a:t> • Blockchain (Tamper-proof logs)</a:t>
              </a:r>
            </a:p>
            <a:p>
              <a:pPr algn="l">
                <a:lnSpc>
                  <a:spcPts val="5250"/>
                </a:lnSpc>
              </a:pPr>
              <a:r>
                <a:rPr lang="en-US" sz="3500">
                  <a:solidFill>
                    <a:srgbClr val="000000"/>
                  </a:solidFill>
                  <a:latin typeface="Cormorant Garamond"/>
                  <a:ea typeface="Cormorant Garamond"/>
                  <a:cs typeface="Cormorant Garamond"/>
                  <a:sym typeface="Cormorant Garamond"/>
                </a:rPr>
                <a:t> • PyQt/ React (Interactive UI)</a:t>
              </a:r>
            </a:p>
            <a:p>
              <a:pPr algn="l">
                <a:lnSpc>
                  <a:spcPts val="5636"/>
                </a:lnSpc>
              </a:pPr>
              <a:endParaRPr lang="en-US" sz="3500">
                <a:solidFill>
                  <a:srgbClr val="000000"/>
                </a:solidFill>
                <a:latin typeface="Cormorant Garamond"/>
                <a:ea typeface="Cormorant Garamond"/>
                <a:cs typeface="Cormorant Garamond"/>
                <a:sym typeface="Cormorant Garamond"/>
              </a:endParaRPr>
            </a:p>
            <a:p>
              <a:pPr algn="l">
                <a:lnSpc>
                  <a:spcPts val="6086"/>
                </a:lnSpc>
              </a:pPr>
              <a:r>
                <a:rPr lang="en-US" sz="4057">
                  <a:solidFill>
                    <a:srgbClr val="000000"/>
                  </a:solidFill>
                  <a:latin typeface="Cormorant Garamond"/>
                  <a:ea typeface="Cormorant Garamond"/>
                  <a:cs typeface="Cormorant Garamond"/>
                  <a:sym typeface="Cormorant Garamond"/>
                </a:rPr>
                <a:t>                     </a:t>
              </a:r>
              <a:r>
                <a:rPr lang="en-US" sz="4057" b="1">
                  <a:solidFill>
                    <a:srgbClr val="000000"/>
                  </a:solidFill>
                  <a:latin typeface="Cormorant Garamond Bold"/>
                  <a:ea typeface="Cormorant Garamond Bold"/>
                  <a:cs typeface="Cormorant Garamond Bold"/>
                  <a:sym typeface="Cormorant Garamond Bold"/>
                </a:rPr>
                <a:t>Impact</a:t>
              </a:r>
            </a:p>
            <a:p>
              <a:pPr algn="l">
                <a:lnSpc>
                  <a:spcPts val="5250"/>
                </a:lnSpc>
              </a:pPr>
              <a:r>
                <a:rPr lang="en-US" sz="3500">
                  <a:solidFill>
                    <a:srgbClr val="000000"/>
                  </a:solidFill>
                  <a:latin typeface="Cormorant Garamond"/>
                  <a:ea typeface="Cormorant Garamond"/>
                  <a:cs typeface="Cormorant Garamond"/>
                  <a:sym typeface="Cormorant Garamond"/>
                </a:rPr>
                <a:t> • Enhances cybersecurity</a:t>
              </a:r>
            </a:p>
            <a:p>
              <a:pPr algn="l">
                <a:lnSpc>
                  <a:spcPts val="5250"/>
                </a:lnSpc>
              </a:pPr>
              <a:r>
                <a:rPr lang="en-US" sz="3500">
                  <a:solidFill>
                    <a:srgbClr val="000000"/>
                  </a:solidFill>
                  <a:latin typeface="Cormorant Garamond"/>
                  <a:ea typeface="Cormorant Garamond"/>
                  <a:cs typeface="Cormorant Garamond"/>
                  <a:sym typeface="Cormorant Garamond"/>
                </a:rPr>
                <a:t> • Reduces false alarms</a:t>
              </a:r>
            </a:p>
            <a:p>
              <a:pPr algn="l">
                <a:lnSpc>
                  <a:spcPts val="5250"/>
                </a:lnSpc>
              </a:pPr>
              <a:r>
                <a:rPr lang="en-US" sz="3500">
                  <a:solidFill>
                    <a:srgbClr val="000000"/>
                  </a:solidFill>
                  <a:latin typeface="Cormorant Garamond"/>
                  <a:ea typeface="Cormorant Garamond"/>
                  <a:cs typeface="Cormorant Garamond"/>
                  <a:sym typeface="Cormorant Garamond"/>
                </a:rPr>
                <a:t> • Real-time risk prevention</a:t>
              </a:r>
            </a:p>
            <a:p>
              <a:pPr algn="ctr">
                <a:lnSpc>
                  <a:spcPts val="5636"/>
                </a:lnSpc>
                <a:spcBef>
                  <a:spcPct val="0"/>
                </a:spcBef>
              </a:pPr>
              <a:endParaRPr lang="en-US" sz="3500">
                <a:solidFill>
                  <a:srgbClr val="000000"/>
                </a:solidFill>
                <a:latin typeface="Cormorant Garamond"/>
                <a:ea typeface="Cormorant Garamond"/>
                <a:cs typeface="Cormorant Garamond"/>
                <a:sym typeface="Cormorant Garamond"/>
              </a:endParaRPr>
            </a:p>
          </p:txBody>
        </p:sp>
      </p:grpSp>
      <p:sp>
        <p:nvSpPr>
          <p:cNvPr id="9" name="AutoShape 9">
            <a:extLst>
              <a:ext uri="{C183D7F6-B498-43B3-948B-1728B52AA6E4}">
                <adec:decorative xmlns:adec="http://schemas.microsoft.com/office/drawing/2017/decorative" val="1"/>
              </a:ext>
            </a:extLst>
          </p:cNvPr>
          <p:cNvSpPr/>
          <p:nvPr/>
        </p:nvSpPr>
        <p:spPr>
          <a:xfrm>
            <a:off x="678126" y="1974767"/>
            <a:ext cx="10010284" cy="0"/>
          </a:xfrm>
          <a:prstGeom prst="line">
            <a:avLst/>
          </a:prstGeom>
          <a:ln w="85725" cap="flat">
            <a:solidFill>
              <a:srgbClr val="191919"/>
            </a:solidFill>
            <a:prstDash val="solid"/>
            <a:headEnd type="none" w="sm" len="sm"/>
            <a:tailEnd type="none" w="sm" len="sm"/>
          </a:ln>
        </p:spPr>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2C92D5"/>
        </a:solidFill>
        <a:effectLst/>
      </p:bgPr>
    </p:bg>
    <p:spTree>
      <p:nvGrpSpPr>
        <p:cNvPr id="1" name=""/>
        <p:cNvGrpSpPr/>
        <p:nvPr/>
      </p:nvGrpSpPr>
      <p:grpSpPr>
        <a:xfrm>
          <a:off x="0" y="0"/>
          <a:ext cx="0" cy="0"/>
          <a:chOff x="0" y="0"/>
          <a:chExt cx="0" cy="0"/>
        </a:xfrm>
      </p:grpSpPr>
      <p:sp>
        <p:nvSpPr>
          <p:cNvPr id="2" name="AutoShape 2"/>
          <p:cNvSpPr/>
          <p:nvPr/>
        </p:nvSpPr>
        <p:spPr>
          <a:xfrm>
            <a:off x="806495" y="1689863"/>
            <a:ext cx="8628682" cy="0"/>
          </a:xfrm>
          <a:prstGeom prst="line">
            <a:avLst/>
          </a:prstGeom>
          <a:ln w="104775" cap="flat">
            <a:solidFill>
              <a:srgbClr val="14110F"/>
            </a:solidFill>
            <a:prstDash val="solid"/>
            <a:headEnd type="none" w="sm" len="sm"/>
            <a:tailEnd type="none" w="sm" len="sm"/>
          </a:ln>
        </p:spPr>
      </p:sp>
      <p:sp>
        <p:nvSpPr>
          <p:cNvPr id="3" name="Freeform 3"/>
          <p:cNvSpPr/>
          <p:nvPr/>
        </p:nvSpPr>
        <p:spPr>
          <a:xfrm>
            <a:off x="10047899" y="74853"/>
            <a:ext cx="1806509" cy="1907694"/>
          </a:xfrm>
          <a:custGeom>
            <a:avLst/>
            <a:gdLst/>
            <a:ahLst/>
            <a:cxnLst/>
            <a:rect l="l" t="t" r="r" b="b"/>
            <a:pathLst>
              <a:path w="1806509" h="1907694">
                <a:moveTo>
                  <a:pt x="0" y="0"/>
                </a:moveTo>
                <a:lnTo>
                  <a:pt x="1806509" y="0"/>
                </a:lnTo>
                <a:lnTo>
                  <a:pt x="1806509" y="1907694"/>
                </a:lnTo>
                <a:lnTo>
                  <a:pt x="0" y="190769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TextBox 4"/>
          <p:cNvSpPr txBox="1"/>
          <p:nvPr/>
        </p:nvSpPr>
        <p:spPr>
          <a:xfrm>
            <a:off x="806495" y="666750"/>
            <a:ext cx="9019199" cy="733425"/>
          </a:xfrm>
          <a:prstGeom prst="rect">
            <a:avLst/>
          </a:prstGeom>
        </p:spPr>
        <p:txBody>
          <a:bodyPr lIns="0" tIns="0" rIns="0" bIns="0" rtlCol="0" anchor="t">
            <a:spAutoFit/>
          </a:bodyPr>
          <a:lstStyle/>
          <a:p>
            <a:pPr algn="l">
              <a:lnSpc>
                <a:spcPts val="5880"/>
              </a:lnSpc>
            </a:pPr>
            <a:r>
              <a:rPr lang="en-US" sz="4900" b="1">
                <a:solidFill>
                  <a:srgbClr val="14110F"/>
                </a:solidFill>
                <a:latin typeface="Cormorant Garamond Bold"/>
                <a:ea typeface="Cormorant Garamond Bold"/>
                <a:cs typeface="Cormorant Garamond Bold"/>
                <a:sym typeface="Cormorant Garamond Bold"/>
              </a:rPr>
              <a:t>BLOCKCHAIN INTEGRATION</a:t>
            </a:r>
          </a:p>
        </p:txBody>
      </p:sp>
      <p:grpSp>
        <p:nvGrpSpPr>
          <p:cNvPr id="5" name="Group 5"/>
          <p:cNvGrpSpPr/>
          <p:nvPr/>
        </p:nvGrpSpPr>
        <p:grpSpPr>
          <a:xfrm>
            <a:off x="14726160" y="220034"/>
            <a:ext cx="3006328" cy="613992"/>
            <a:chOff x="0" y="0"/>
            <a:chExt cx="4008437" cy="818656"/>
          </a:xfrm>
        </p:grpSpPr>
        <p:sp>
          <p:nvSpPr>
            <p:cNvPr id="6" name="TextBox 6"/>
            <p:cNvSpPr txBox="1"/>
            <p:nvPr/>
          </p:nvSpPr>
          <p:spPr>
            <a:xfrm>
              <a:off x="0" y="25153"/>
              <a:ext cx="3732705" cy="682626"/>
            </a:xfrm>
            <a:prstGeom prst="rect">
              <a:avLst/>
            </a:prstGeom>
          </p:spPr>
          <p:txBody>
            <a:bodyPr lIns="0" tIns="0" rIns="0" bIns="0" rtlCol="0" anchor="t">
              <a:spAutoFit/>
            </a:bodyPr>
            <a:lstStyle/>
            <a:p>
              <a:pPr algn="ctr">
                <a:lnSpc>
                  <a:spcPts val="4499"/>
                </a:lnSpc>
                <a:spcBef>
                  <a:spcPct val="0"/>
                </a:spcBef>
              </a:pPr>
              <a:r>
                <a:rPr lang="en-US" sz="2999" b="1">
                  <a:solidFill>
                    <a:srgbClr val="14110F"/>
                  </a:solidFill>
                  <a:latin typeface="Cormorant Garamond Bold"/>
                  <a:ea typeface="Cormorant Garamond Bold"/>
                  <a:cs typeface="Cormorant Garamond Bold"/>
                  <a:sym typeface="Cormorant Garamond Bold"/>
                </a:rPr>
                <a:t>AURASAFE</a:t>
              </a:r>
            </a:p>
          </p:txBody>
        </p:sp>
      </p:grpSp>
      <p:sp>
        <p:nvSpPr>
          <p:cNvPr id="7" name="TextBox 7"/>
          <p:cNvSpPr txBox="1"/>
          <p:nvPr/>
        </p:nvSpPr>
        <p:spPr>
          <a:xfrm>
            <a:off x="291985" y="2280154"/>
            <a:ext cx="8452046" cy="8389527"/>
          </a:xfrm>
          <a:prstGeom prst="rect">
            <a:avLst/>
          </a:prstGeom>
        </p:spPr>
        <p:txBody>
          <a:bodyPr lIns="0" tIns="0" rIns="0" bIns="0" rtlCol="0" anchor="t">
            <a:spAutoFit/>
          </a:bodyPr>
          <a:lstStyle/>
          <a:p>
            <a:pPr algn="ctr">
              <a:lnSpc>
                <a:spcPts val="5466"/>
              </a:lnSpc>
            </a:pPr>
            <a:r>
              <a:rPr lang="en-US" sz="4205" b="1">
                <a:solidFill>
                  <a:srgbClr val="000000"/>
                </a:solidFill>
                <a:latin typeface="Cormorant Garamond Bold"/>
                <a:ea typeface="Cormorant Garamond Bold"/>
                <a:cs typeface="Cormorant Garamond Bold"/>
                <a:sym typeface="Cormorant Garamond Bold"/>
              </a:rPr>
              <a:t> Overview</a:t>
            </a:r>
          </a:p>
          <a:p>
            <a:pPr algn="just">
              <a:lnSpc>
                <a:spcPts val="4166"/>
              </a:lnSpc>
            </a:pPr>
            <a:r>
              <a:rPr lang="en-US" sz="3205">
                <a:solidFill>
                  <a:srgbClr val="000000"/>
                </a:solidFill>
                <a:latin typeface="Cormorant Garamond"/>
                <a:ea typeface="Cormorant Garamond"/>
                <a:cs typeface="Cormorant Garamond"/>
                <a:sym typeface="Cormorant Garamond"/>
              </a:rPr>
              <a:t>Our system detects unauthorized access in real-time, integrating AI-driven intrusion detection with TON blockchain for secure and tamper-proof logging. A live monitoring dashboard provides complete visibility and control over network security.</a:t>
            </a:r>
          </a:p>
          <a:p>
            <a:pPr algn="just">
              <a:lnSpc>
                <a:spcPts val="3906"/>
              </a:lnSpc>
            </a:pPr>
            <a:endParaRPr lang="en-US" sz="3205">
              <a:solidFill>
                <a:srgbClr val="000000"/>
              </a:solidFill>
              <a:latin typeface="Cormorant Garamond"/>
              <a:ea typeface="Cormorant Garamond"/>
              <a:cs typeface="Cormorant Garamond"/>
              <a:sym typeface="Cormorant Garamond"/>
            </a:endParaRPr>
          </a:p>
          <a:p>
            <a:pPr algn="ctr">
              <a:lnSpc>
                <a:spcPts val="5466"/>
              </a:lnSpc>
            </a:pPr>
            <a:r>
              <a:rPr lang="en-US" sz="4205" b="1">
                <a:solidFill>
                  <a:srgbClr val="000000"/>
                </a:solidFill>
                <a:latin typeface="Cormorant Garamond Bold"/>
                <a:ea typeface="Cormorant Garamond Bold"/>
                <a:cs typeface="Cormorant Garamond Bold"/>
                <a:sym typeface="Cormorant Garamond Bold"/>
              </a:rPr>
              <a:t>Core Feature</a:t>
            </a:r>
          </a:p>
          <a:p>
            <a:pPr algn="just">
              <a:lnSpc>
                <a:spcPts val="3776"/>
              </a:lnSpc>
            </a:pPr>
            <a:r>
              <a:rPr lang="en-US" sz="2905">
                <a:solidFill>
                  <a:srgbClr val="000000"/>
                </a:solidFill>
                <a:latin typeface="Cormorant Garamond"/>
                <a:ea typeface="Cormorant Garamond"/>
                <a:cs typeface="Cormorant Garamond"/>
                <a:sym typeface="Cormorant Garamond"/>
              </a:rPr>
              <a:t>Our system merges AI intrusion detection with TON blockchain for secure logging, featuring quantum encryption and a self-healing mechanism for automated threat mitigation. Running on Jetson Nano, it ensures real-time monitoring and protection.</a:t>
            </a:r>
          </a:p>
          <a:p>
            <a:pPr algn="just">
              <a:lnSpc>
                <a:spcPts val="3906"/>
              </a:lnSpc>
            </a:pPr>
            <a:endParaRPr lang="en-US" sz="2905">
              <a:solidFill>
                <a:srgbClr val="000000"/>
              </a:solidFill>
              <a:latin typeface="Cormorant Garamond"/>
              <a:ea typeface="Cormorant Garamond"/>
              <a:cs typeface="Cormorant Garamond"/>
              <a:sym typeface="Cormorant Garamond"/>
            </a:endParaRPr>
          </a:p>
          <a:p>
            <a:pPr algn="ctr">
              <a:lnSpc>
                <a:spcPts val="2742"/>
              </a:lnSpc>
            </a:pPr>
            <a:endParaRPr lang="en-US" sz="2905">
              <a:solidFill>
                <a:srgbClr val="000000"/>
              </a:solidFill>
              <a:latin typeface="Cormorant Garamond"/>
              <a:ea typeface="Cormorant Garamond"/>
              <a:cs typeface="Cormorant Garamond"/>
              <a:sym typeface="Cormorant Garamond"/>
            </a:endParaRPr>
          </a:p>
          <a:p>
            <a:pPr algn="ctr">
              <a:lnSpc>
                <a:spcPts val="2742"/>
              </a:lnSpc>
            </a:pPr>
            <a:endParaRPr lang="en-US" sz="2905">
              <a:solidFill>
                <a:srgbClr val="000000"/>
              </a:solidFill>
              <a:latin typeface="Cormorant Garamond"/>
              <a:ea typeface="Cormorant Garamond"/>
              <a:cs typeface="Cormorant Garamond"/>
              <a:sym typeface="Cormorant Garamond"/>
            </a:endParaRPr>
          </a:p>
          <a:p>
            <a:pPr algn="ctr">
              <a:lnSpc>
                <a:spcPts val="2742"/>
              </a:lnSpc>
              <a:spcBef>
                <a:spcPct val="0"/>
              </a:spcBef>
            </a:pPr>
            <a:endParaRPr lang="en-US" sz="2905">
              <a:solidFill>
                <a:srgbClr val="000000"/>
              </a:solidFill>
              <a:latin typeface="Cormorant Garamond"/>
              <a:ea typeface="Cormorant Garamond"/>
              <a:cs typeface="Cormorant Garamond"/>
              <a:sym typeface="Cormorant Garamond"/>
            </a:endParaRPr>
          </a:p>
        </p:txBody>
      </p:sp>
      <p:sp>
        <p:nvSpPr>
          <p:cNvPr id="8" name="TextBox 8"/>
          <p:cNvSpPr txBox="1"/>
          <p:nvPr/>
        </p:nvSpPr>
        <p:spPr>
          <a:xfrm>
            <a:off x="9435177" y="2096847"/>
            <a:ext cx="8499619" cy="9487337"/>
          </a:xfrm>
          <a:prstGeom prst="rect">
            <a:avLst/>
          </a:prstGeom>
        </p:spPr>
        <p:txBody>
          <a:bodyPr lIns="0" tIns="0" rIns="0" bIns="0" rtlCol="0" anchor="t">
            <a:spAutoFit/>
          </a:bodyPr>
          <a:lstStyle/>
          <a:p>
            <a:pPr algn="ctr">
              <a:lnSpc>
                <a:spcPts val="6212"/>
              </a:lnSpc>
            </a:pPr>
            <a:r>
              <a:rPr lang="en-US" sz="4141" b="1">
                <a:solidFill>
                  <a:srgbClr val="000000"/>
                </a:solidFill>
                <a:latin typeface="Cormorant Garamond Bold"/>
                <a:ea typeface="Cormorant Garamond Bold"/>
                <a:cs typeface="Cormorant Garamond Bold"/>
                <a:sym typeface="Cormorant Garamond Bold"/>
              </a:rPr>
              <a:t> Tech Stack</a:t>
            </a:r>
          </a:p>
          <a:p>
            <a:pPr algn="just">
              <a:lnSpc>
                <a:spcPts val="3851"/>
              </a:lnSpc>
            </a:pPr>
            <a:r>
              <a:rPr lang="en-US" sz="3209">
                <a:solidFill>
                  <a:srgbClr val="000000"/>
                </a:solidFill>
                <a:latin typeface="Cormorant Garamond"/>
                <a:ea typeface="Cormorant Garamond"/>
                <a:cs typeface="Cormorant Garamond"/>
                <a:sym typeface="Cormorant Garamond"/>
              </a:rPr>
              <a:t>Our system integrates AI-powered intrusion detection with TON blockchain for tamper-proof security logging. Quantum encryption secures communication, while a self-healing mechanism automates threat mitigation and recovery. Running on Jetson Nano, it ensures real-time monitoring and protection.</a:t>
            </a:r>
          </a:p>
          <a:p>
            <a:pPr algn="just">
              <a:lnSpc>
                <a:spcPts val="3851"/>
              </a:lnSpc>
            </a:pPr>
            <a:endParaRPr lang="en-US" sz="3209">
              <a:solidFill>
                <a:srgbClr val="000000"/>
              </a:solidFill>
              <a:latin typeface="Cormorant Garamond"/>
              <a:ea typeface="Cormorant Garamond"/>
              <a:cs typeface="Cormorant Garamond"/>
              <a:sym typeface="Cormorant Garamond"/>
            </a:endParaRPr>
          </a:p>
          <a:p>
            <a:pPr algn="just">
              <a:lnSpc>
                <a:spcPts val="3851"/>
              </a:lnSpc>
            </a:pPr>
            <a:r>
              <a:rPr lang="en-US" sz="3209">
                <a:solidFill>
                  <a:srgbClr val="000000"/>
                </a:solidFill>
                <a:latin typeface="Cormorant Garamond"/>
                <a:ea typeface="Cormorant Garamond"/>
                <a:cs typeface="Cormorant Garamond"/>
                <a:sym typeface="Cormorant Garamond"/>
              </a:rPr>
              <a:t>This solution enhances cybersecurity by reducing false alarms, ensuring real-time risk prevention, and providing a scalable, secure framework for enterprises, IoT, and cloud security applications.</a:t>
            </a:r>
          </a:p>
          <a:p>
            <a:pPr algn="ctr">
              <a:lnSpc>
                <a:spcPts val="5358"/>
              </a:lnSpc>
            </a:pPr>
            <a:endParaRPr lang="en-US" sz="3209">
              <a:solidFill>
                <a:srgbClr val="000000"/>
              </a:solidFill>
              <a:latin typeface="Cormorant Garamond"/>
              <a:ea typeface="Cormorant Garamond"/>
              <a:cs typeface="Cormorant Garamond"/>
              <a:sym typeface="Cormorant Garamond"/>
            </a:endParaRPr>
          </a:p>
          <a:p>
            <a:pPr algn="ctr">
              <a:lnSpc>
                <a:spcPts val="5753"/>
              </a:lnSpc>
            </a:pPr>
            <a:endParaRPr lang="en-US" sz="3209">
              <a:solidFill>
                <a:srgbClr val="000000"/>
              </a:solidFill>
              <a:latin typeface="Cormorant Garamond"/>
              <a:ea typeface="Cormorant Garamond"/>
              <a:cs typeface="Cormorant Garamond"/>
              <a:sym typeface="Cormorant Garamond"/>
            </a:endParaRPr>
          </a:p>
          <a:p>
            <a:pPr algn="ctr">
              <a:lnSpc>
                <a:spcPts val="6212"/>
              </a:lnSpc>
            </a:pPr>
            <a:endParaRPr lang="en-US" sz="3209">
              <a:solidFill>
                <a:srgbClr val="000000"/>
              </a:solidFill>
              <a:latin typeface="Cormorant Garamond"/>
              <a:ea typeface="Cormorant Garamond"/>
              <a:cs typeface="Cormorant Garamond"/>
              <a:sym typeface="Cormorant Garamond"/>
            </a:endParaRPr>
          </a:p>
          <a:p>
            <a:pPr algn="ctr">
              <a:lnSpc>
                <a:spcPts val="5753"/>
              </a:lnSpc>
              <a:spcBef>
                <a:spcPct val="0"/>
              </a:spcBef>
            </a:pPr>
            <a:endParaRPr lang="en-US" sz="3209">
              <a:solidFill>
                <a:srgbClr val="000000"/>
              </a:solidFill>
              <a:latin typeface="Cormorant Garamond"/>
              <a:ea typeface="Cormorant Garamond"/>
              <a:cs typeface="Cormorant Garamond"/>
              <a:sym typeface="Cormorant Garamond"/>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91919"/>
        </a:solidFill>
        <a:effectLst/>
      </p:bgPr>
    </p:bg>
    <p:spTree>
      <p:nvGrpSpPr>
        <p:cNvPr id="1" name=""/>
        <p:cNvGrpSpPr/>
        <p:nvPr/>
      </p:nvGrpSpPr>
      <p:grpSpPr>
        <a:xfrm>
          <a:off x="0" y="0"/>
          <a:ext cx="0" cy="0"/>
          <a:chOff x="0" y="0"/>
          <a:chExt cx="0" cy="0"/>
        </a:xfrm>
      </p:grpSpPr>
      <p:grpSp>
        <p:nvGrpSpPr>
          <p:cNvPr id="2" name="Group 2"/>
          <p:cNvGrpSpPr/>
          <p:nvPr/>
        </p:nvGrpSpPr>
        <p:grpSpPr>
          <a:xfrm>
            <a:off x="14681719" y="242254"/>
            <a:ext cx="3006328" cy="613992"/>
            <a:chOff x="0" y="0"/>
            <a:chExt cx="4008437" cy="818656"/>
          </a:xfrm>
        </p:grpSpPr>
        <p:sp>
          <p:nvSpPr>
            <p:cNvPr id="3" name="TextBox 3"/>
            <p:cNvSpPr txBox="1"/>
            <p:nvPr/>
          </p:nvSpPr>
          <p:spPr>
            <a:xfrm>
              <a:off x="0" y="25153"/>
              <a:ext cx="3732705" cy="682626"/>
            </a:xfrm>
            <a:prstGeom prst="rect">
              <a:avLst/>
            </a:prstGeom>
          </p:spPr>
          <p:txBody>
            <a:bodyPr lIns="0" tIns="0" rIns="0" bIns="0" rtlCol="0" anchor="t">
              <a:spAutoFit/>
            </a:bodyPr>
            <a:lstStyle/>
            <a:p>
              <a:pPr algn="ctr">
                <a:lnSpc>
                  <a:spcPts val="4499"/>
                </a:lnSpc>
                <a:spcBef>
                  <a:spcPct val="0"/>
                </a:spcBef>
              </a:pPr>
              <a:r>
                <a:rPr lang="en-US" sz="2999" b="1">
                  <a:solidFill>
                    <a:srgbClr val="FFFFFF"/>
                  </a:solidFill>
                  <a:latin typeface="Cormorant Garamond Bold"/>
                  <a:ea typeface="Cormorant Garamond Bold"/>
                  <a:cs typeface="Cormorant Garamond Bold"/>
                  <a:sym typeface="Cormorant Garamond Bold"/>
                </a:rPr>
                <a:t>AURASAFE</a:t>
              </a:r>
            </a:p>
          </p:txBody>
        </p:sp>
      </p:grpSp>
      <p:sp>
        <p:nvSpPr>
          <p:cNvPr id="4" name="Freeform 4"/>
          <p:cNvSpPr/>
          <p:nvPr/>
        </p:nvSpPr>
        <p:spPr>
          <a:xfrm>
            <a:off x="9144000" y="205831"/>
            <a:ext cx="1392705" cy="1645738"/>
          </a:xfrm>
          <a:custGeom>
            <a:avLst/>
            <a:gdLst/>
            <a:ahLst/>
            <a:cxnLst/>
            <a:rect l="l" t="t" r="r" b="b"/>
            <a:pathLst>
              <a:path w="1392705" h="1645738">
                <a:moveTo>
                  <a:pt x="0" y="0"/>
                </a:moveTo>
                <a:lnTo>
                  <a:pt x="1392705" y="0"/>
                </a:lnTo>
                <a:lnTo>
                  <a:pt x="1392705" y="1645738"/>
                </a:lnTo>
                <a:lnTo>
                  <a:pt x="0" y="1645738"/>
                </a:lnTo>
                <a:lnTo>
                  <a:pt x="0" y="0"/>
                </a:lnTo>
                <a:close/>
              </a:path>
            </a:pathLst>
          </a:custGeom>
          <a:blipFill>
            <a:blip r:embed="rId2"/>
            <a:stretch>
              <a:fillRect/>
            </a:stretch>
          </a:blipFill>
        </p:spPr>
      </p:sp>
      <p:sp>
        <p:nvSpPr>
          <p:cNvPr id="5" name="TextBox 5"/>
          <p:cNvSpPr txBox="1"/>
          <p:nvPr/>
        </p:nvSpPr>
        <p:spPr>
          <a:xfrm>
            <a:off x="321765" y="865772"/>
            <a:ext cx="9518587" cy="1075854"/>
          </a:xfrm>
          <a:prstGeom prst="rect">
            <a:avLst/>
          </a:prstGeom>
        </p:spPr>
        <p:txBody>
          <a:bodyPr lIns="0" tIns="0" rIns="0" bIns="0" rtlCol="0" anchor="t">
            <a:spAutoFit/>
          </a:bodyPr>
          <a:lstStyle/>
          <a:p>
            <a:pPr algn="l">
              <a:lnSpc>
                <a:spcPts val="8581"/>
              </a:lnSpc>
            </a:pPr>
            <a:r>
              <a:rPr lang="en-US" sz="7151">
                <a:solidFill>
                  <a:srgbClr val="FFFFFF"/>
                </a:solidFill>
                <a:latin typeface="Cormorant Garamond"/>
                <a:ea typeface="Cormorant Garamond"/>
                <a:cs typeface="Cormorant Garamond"/>
                <a:sym typeface="Cormorant Garamond"/>
              </a:rPr>
              <a:t>DashBoard Integration</a:t>
            </a:r>
          </a:p>
        </p:txBody>
      </p:sp>
      <p:sp>
        <p:nvSpPr>
          <p:cNvPr id="6" name="TextBox 6"/>
          <p:cNvSpPr txBox="1"/>
          <p:nvPr/>
        </p:nvSpPr>
        <p:spPr>
          <a:xfrm>
            <a:off x="604773" y="2796737"/>
            <a:ext cx="5754120" cy="5627945"/>
          </a:xfrm>
          <a:prstGeom prst="rect">
            <a:avLst/>
          </a:prstGeom>
        </p:spPr>
        <p:txBody>
          <a:bodyPr lIns="0" tIns="0" rIns="0" bIns="0" rtlCol="0" anchor="t">
            <a:spAutoFit/>
          </a:bodyPr>
          <a:lstStyle/>
          <a:p>
            <a:pPr algn="l">
              <a:lnSpc>
                <a:spcPts val="5460"/>
              </a:lnSpc>
            </a:pPr>
            <a:r>
              <a:rPr lang="en-US" sz="4200" b="1">
                <a:solidFill>
                  <a:srgbClr val="FFFFFF"/>
                </a:solidFill>
                <a:latin typeface="Cormorant Garamond Bold"/>
                <a:ea typeface="Cormorant Garamond Bold"/>
                <a:cs typeface="Cormorant Garamond Bold"/>
                <a:sym typeface="Cormorant Garamond Bold"/>
              </a:rPr>
              <a:t>Dashboard Integration</a:t>
            </a:r>
          </a:p>
          <a:p>
            <a:pPr algn="l">
              <a:lnSpc>
                <a:spcPts val="4940"/>
              </a:lnSpc>
            </a:pPr>
            <a:r>
              <a:rPr lang="en-US" sz="3800">
                <a:solidFill>
                  <a:srgbClr val="FFFFFF"/>
                </a:solidFill>
                <a:latin typeface="Cormorant Garamond"/>
                <a:ea typeface="Cormorant Garamond"/>
                <a:cs typeface="Cormorant Garamond"/>
                <a:sym typeface="Cormorant Garamond"/>
              </a:rPr>
              <a:t> </a:t>
            </a:r>
          </a:p>
          <a:p>
            <a:pPr algn="l">
              <a:lnSpc>
                <a:spcPts val="4940"/>
              </a:lnSpc>
            </a:pPr>
            <a:r>
              <a:rPr lang="en-US" sz="3800">
                <a:solidFill>
                  <a:srgbClr val="FFFFFF"/>
                </a:solidFill>
                <a:latin typeface="Cormorant Garamond"/>
                <a:ea typeface="Cormorant Garamond"/>
                <a:cs typeface="Cormorant Garamond"/>
                <a:sym typeface="Cormorant Garamond"/>
              </a:rPr>
              <a:t>• React + Flask → Web-based UI</a:t>
            </a:r>
          </a:p>
          <a:p>
            <a:pPr algn="l">
              <a:lnSpc>
                <a:spcPts val="4940"/>
              </a:lnSpc>
            </a:pPr>
            <a:r>
              <a:rPr lang="en-US" sz="3800">
                <a:solidFill>
                  <a:srgbClr val="FFFFFF"/>
                </a:solidFill>
                <a:latin typeface="Cormorant Garamond"/>
                <a:ea typeface="Cormorant Garamond"/>
                <a:cs typeface="Cormorant Garamond"/>
                <a:sym typeface="Cormorant Garamond"/>
              </a:rPr>
              <a:t> • PyQt→ Native touchscreen UI</a:t>
            </a:r>
          </a:p>
          <a:p>
            <a:pPr algn="l">
              <a:lnSpc>
                <a:spcPts val="4940"/>
              </a:lnSpc>
            </a:pPr>
            <a:r>
              <a:rPr lang="en-US" sz="3800">
                <a:solidFill>
                  <a:srgbClr val="FFFFFF"/>
                </a:solidFill>
                <a:latin typeface="Cormorant Garamond"/>
                <a:ea typeface="Cormorant Garamond"/>
                <a:cs typeface="Cormorant Garamond"/>
                <a:sym typeface="Cormorant Garamond"/>
              </a:rPr>
              <a:t> • Matplotlib→ Data visualization</a:t>
            </a:r>
          </a:p>
          <a:p>
            <a:pPr algn="l">
              <a:lnSpc>
                <a:spcPts val="2289"/>
              </a:lnSpc>
            </a:pPr>
            <a:endParaRPr lang="en-US" sz="3800">
              <a:solidFill>
                <a:srgbClr val="FFFFFF"/>
              </a:solidFill>
              <a:latin typeface="Cormorant Garamond"/>
              <a:ea typeface="Cormorant Garamond"/>
              <a:cs typeface="Cormorant Garamond"/>
              <a:sym typeface="Cormorant Garamond"/>
            </a:endParaRPr>
          </a:p>
          <a:p>
            <a:pPr algn="l">
              <a:lnSpc>
                <a:spcPts val="2612"/>
              </a:lnSpc>
            </a:pPr>
            <a:endParaRPr lang="en-US" sz="3800">
              <a:solidFill>
                <a:srgbClr val="FFFFFF"/>
              </a:solidFill>
              <a:latin typeface="Cormorant Garamond"/>
              <a:ea typeface="Cormorant Garamond"/>
              <a:cs typeface="Cormorant Garamond"/>
              <a:sym typeface="Cormorant Garamond"/>
            </a:endParaRPr>
          </a:p>
        </p:txBody>
      </p:sp>
      <p:sp>
        <p:nvSpPr>
          <p:cNvPr id="7" name="TextBox 7"/>
          <p:cNvSpPr txBox="1"/>
          <p:nvPr/>
        </p:nvSpPr>
        <p:spPr>
          <a:xfrm>
            <a:off x="12673894" y="2681862"/>
            <a:ext cx="5345543" cy="7155292"/>
          </a:xfrm>
          <a:prstGeom prst="rect">
            <a:avLst/>
          </a:prstGeom>
        </p:spPr>
        <p:txBody>
          <a:bodyPr lIns="0" tIns="0" rIns="0" bIns="0" rtlCol="0" anchor="t">
            <a:spAutoFit/>
          </a:bodyPr>
          <a:lstStyle/>
          <a:p>
            <a:pPr algn="l">
              <a:lnSpc>
                <a:spcPts val="6292"/>
              </a:lnSpc>
            </a:pPr>
            <a:r>
              <a:rPr lang="en-US" sz="4195" b="1">
                <a:solidFill>
                  <a:srgbClr val="FFFFFF"/>
                </a:solidFill>
                <a:latin typeface="Cormorant Garamond Bold"/>
                <a:ea typeface="Cormorant Garamond Bold"/>
                <a:cs typeface="Cormorant Garamond Bold"/>
                <a:sym typeface="Cormorant Garamond Bold"/>
              </a:rPr>
              <a:t>           Tech Stack</a:t>
            </a:r>
          </a:p>
          <a:p>
            <a:pPr algn="l">
              <a:lnSpc>
                <a:spcPts val="5731"/>
              </a:lnSpc>
            </a:pPr>
            <a:r>
              <a:rPr lang="en-US" sz="3820">
                <a:solidFill>
                  <a:srgbClr val="FFFFFF"/>
                </a:solidFill>
                <a:latin typeface="Cormorant Garamond"/>
                <a:ea typeface="Cormorant Garamond"/>
                <a:cs typeface="Cormorant Garamond"/>
                <a:sym typeface="Cormorant Garamond"/>
              </a:rPr>
              <a:t> </a:t>
            </a:r>
          </a:p>
          <a:p>
            <a:pPr algn="l">
              <a:lnSpc>
                <a:spcPts val="5731"/>
              </a:lnSpc>
            </a:pPr>
            <a:r>
              <a:rPr lang="en-US" sz="3820">
                <a:solidFill>
                  <a:srgbClr val="FFFFFF"/>
                </a:solidFill>
                <a:latin typeface="Cormorant Garamond"/>
                <a:ea typeface="Cormorant Garamond"/>
                <a:cs typeface="Cormorant Garamond"/>
                <a:sym typeface="Cormorant Garamond"/>
              </a:rPr>
              <a:t>•  Frontend:  HTML/ Java Script.</a:t>
            </a:r>
          </a:p>
          <a:p>
            <a:pPr algn="l">
              <a:lnSpc>
                <a:spcPts val="5731"/>
              </a:lnSpc>
            </a:pPr>
            <a:r>
              <a:rPr lang="en-US" sz="3820">
                <a:solidFill>
                  <a:srgbClr val="FFFFFF"/>
                </a:solidFill>
                <a:latin typeface="Cormorant Garamond"/>
                <a:ea typeface="Cormorant Garamond"/>
                <a:cs typeface="Cormorant Garamond"/>
                <a:sym typeface="Cormorant Garamond"/>
              </a:rPr>
              <a:t> • Backend: Flask / FastAPI</a:t>
            </a:r>
          </a:p>
          <a:p>
            <a:pPr algn="l">
              <a:lnSpc>
                <a:spcPts val="5731"/>
              </a:lnSpc>
            </a:pPr>
            <a:r>
              <a:rPr lang="en-US" sz="3820">
                <a:solidFill>
                  <a:srgbClr val="FFFFFF"/>
                </a:solidFill>
                <a:latin typeface="Cormorant Garamond"/>
                <a:ea typeface="Cormorant Garamond"/>
                <a:cs typeface="Cormorant Garamond"/>
                <a:sym typeface="Cormorant Garamond"/>
              </a:rPr>
              <a:t> • Visualization:   CSS</a:t>
            </a:r>
          </a:p>
          <a:p>
            <a:pPr algn="l">
              <a:lnSpc>
                <a:spcPts val="5731"/>
              </a:lnSpc>
            </a:pPr>
            <a:r>
              <a:rPr lang="en-US" sz="3820">
                <a:solidFill>
                  <a:srgbClr val="FFFFFF"/>
                </a:solidFill>
                <a:latin typeface="Cormorant Garamond"/>
                <a:ea typeface="Cormorant Garamond"/>
                <a:cs typeface="Cormorant Garamond"/>
                <a:sym typeface="Cormorant Garamond"/>
              </a:rPr>
              <a:t>    (Cascading Style Sheets)</a:t>
            </a:r>
          </a:p>
          <a:p>
            <a:pPr algn="l">
              <a:lnSpc>
                <a:spcPts val="5731"/>
              </a:lnSpc>
            </a:pPr>
            <a:endParaRPr lang="en-US" sz="3820">
              <a:solidFill>
                <a:srgbClr val="FFFFFF"/>
              </a:solidFill>
              <a:latin typeface="Cormorant Garamond"/>
              <a:ea typeface="Cormorant Garamond"/>
              <a:cs typeface="Cormorant Garamond"/>
              <a:sym typeface="Cormorant Garamond"/>
            </a:endParaRPr>
          </a:p>
          <a:p>
            <a:pPr algn="l">
              <a:lnSpc>
                <a:spcPts val="5731"/>
              </a:lnSpc>
            </a:pPr>
            <a:endParaRPr lang="en-US" sz="3820">
              <a:solidFill>
                <a:srgbClr val="FFFFFF"/>
              </a:solidFill>
              <a:latin typeface="Cormorant Garamond"/>
              <a:ea typeface="Cormorant Garamond"/>
              <a:cs typeface="Cormorant Garamond"/>
              <a:sym typeface="Cormorant Garamond"/>
            </a:endParaRPr>
          </a:p>
          <a:p>
            <a:pPr algn="l">
              <a:lnSpc>
                <a:spcPts val="4798"/>
              </a:lnSpc>
              <a:spcBef>
                <a:spcPct val="0"/>
              </a:spcBef>
            </a:pPr>
            <a:r>
              <a:rPr lang="en-US" sz="3198">
                <a:solidFill>
                  <a:srgbClr val="FFFFFF"/>
                </a:solidFill>
                <a:latin typeface="Cormorant Garamond"/>
                <a:ea typeface="Cormorant Garamond"/>
                <a:cs typeface="Cormorant Garamond"/>
                <a:sym typeface="Cormorant Garamond"/>
              </a:rPr>
              <a:t> </a:t>
            </a:r>
          </a:p>
        </p:txBody>
      </p:sp>
      <p:sp>
        <p:nvSpPr>
          <p:cNvPr id="8" name="TextBox 8"/>
          <p:cNvSpPr txBox="1"/>
          <p:nvPr/>
        </p:nvSpPr>
        <p:spPr>
          <a:xfrm>
            <a:off x="6511293" y="2711012"/>
            <a:ext cx="6010201" cy="5674995"/>
          </a:xfrm>
          <a:prstGeom prst="rect">
            <a:avLst/>
          </a:prstGeom>
        </p:spPr>
        <p:txBody>
          <a:bodyPr lIns="0" tIns="0" rIns="0" bIns="0" rtlCol="0" anchor="t">
            <a:spAutoFit/>
          </a:bodyPr>
          <a:lstStyle/>
          <a:p>
            <a:pPr algn="l">
              <a:lnSpc>
                <a:spcPts val="6300"/>
              </a:lnSpc>
              <a:spcBef>
                <a:spcPct val="0"/>
              </a:spcBef>
            </a:pPr>
            <a:r>
              <a:rPr lang="en-US" sz="4200">
                <a:solidFill>
                  <a:srgbClr val="FFFFFF"/>
                </a:solidFill>
                <a:latin typeface="Cormorant Garamond"/>
                <a:ea typeface="Cormorant Garamond"/>
                <a:cs typeface="Cormorant Garamond"/>
                <a:sym typeface="Cormorant Garamond"/>
              </a:rPr>
              <a:t>     </a:t>
            </a:r>
            <a:r>
              <a:rPr lang="en-US" sz="4200" b="1">
                <a:solidFill>
                  <a:srgbClr val="FFFFFF"/>
                </a:solidFill>
                <a:latin typeface="Cormorant Garamond Bold"/>
                <a:ea typeface="Cormorant Garamond Bold"/>
                <a:cs typeface="Cormorant Garamond Bold"/>
                <a:sym typeface="Cormorant Garamond Bold"/>
              </a:rPr>
              <a:t> Core Features</a:t>
            </a:r>
          </a:p>
          <a:p>
            <a:pPr algn="l">
              <a:lnSpc>
                <a:spcPts val="5700"/>
              </a:lnSpc>
              <a:spcBef>
                <a:spcPct val="0"/>
              </a:spcBef>
            </a:pPr>
            <a:r>
              <a:rPr lang="en-US" sz="3800">
                <a:solidFill>
                  <a:srgbClr val="FFFFFF"/>
                </a:solidFill>
                <a:latin typeface="Cormorant Garamond"/>
                <a:ea typeface="Cormorant Garamond"/>
                <a:cs typeface="Cormorant Garamond"/>
                <a:sym typeface="Cormorant Garamond"/>
              </a:rPr>
              <a:t> </a:t>
            </a:r>
          </a:p>
          <a:p>
            <a:pPr algn="l">
              <a:lnSpc>
                <a:spcPts val="5700"/>
              </a:lnSpc>
              <a:spcBef>
                <a:spcPct val="0"/>
              </a:spcBef>
            </a:pPr>
            <a:r>
              <a:rPr lang="en-US" sz="3800">
                <a:solidFill>
                  <a:srgbClr val="FFFFFF"/>
                </a:solidFill>
                <a:latin typeface="Cormorant Garamond"/>
                <a:ea typeface="Cormorant Garamond"/>
                <a:cs typeface="Cormorant Garamond"/>
                <a:sym typeface="Cormorant Garamond"/>
              </a:rPr>
              <a:t>• Live Intrusion Alerts </a:t>
            </a:r>
          </a:p>
          <a:p>
            <a:pPr algn="l">
              <a:lnSpc>
                <a:spcPts val="5700"/>
              </a:lnSpc>
              <a:spcBef>
                <a:spcPct val="0"/>
              </a:spcBef>
            </a:pPr>
            <a:r>
              <a:rPr lang="en-US" sz="3800">
                <a:solidFill>
                  <a:srgbClr val="FFFFFF"/>
                </a:solidFill>
                <a:latin typeface="Cormorant Garamond"/>
                <a:ea typeface="Cormorant Garamond"/>
                <a:cs typeface="Cormorant Garamond"/>
                <a:sym typeface="Cormorant Garamond"/>
              </a:rPr>
              <a:t> • Threat Analysis Graphs </a:t>
            </a:r>
          </a:p>
          <a:p>
            <a:pPr algn="l">
              <a:lnSpc>
                <a:spcPts val="5700"/>
              </a:lnSpc>
              <a:spcBef>
                <a:spcPct val="0"/>
              </a:spcBef>
            </a:pPr>
            <a:r>
              <a:rPr lang="en-US" sz="3800">
                <a:solidFill>
                  <a:srgbClr val="FFFFFF"/>
                </a:solidFill>
                <a:latin typeface="Cormorant Garamond"/>
                <a:ea typeface="Cormorant Garamond"/>
                <a:cs typeface="Cormorant Garamond"/>
                <a:sym typeface="Cormorant Garamond"/>
              </a:rPr>
              <a:t> • Blockchain-Backed Logs </a:t>
            </a:r>
          </a:p>
          <a:p>
            <a:pPr algn="l">
              <a:lnSpc>
                <a:spcPts val="5700"/>
              </a:lnSpc>
              <a:spcBef>
                <a:spcPct val="0"/>
              </a:spcBef>
            </a:pPr>
            <a:r>
              <a:rPr lang="en-US" sz="3800">
                <a:solidFill>
                  <a:srgbClr val="FFFFFF"/>
                </a:solidFill>
                <a:latin typeface="Cormorant Garamond"/>
                <a:ea typeface="Cormorant Garamond"/>
                <a:cs typeface="Cormorant Garamond"/>
                <a:sym typeface="Cormorant Garamond"/>
              </a:rPr>
              <a:t> • Intruder Mitigation Controls </a:t>
            </a:r>
          </a:p>
          <a:p>
            <a:pPr algn="ctr">
              <a:lnSpc>
                <a:spcPts val="5700"/>
              </a:lnSpc>
              <a:spcBef>
                <a:spcPct val="0"/>
              </a:spcBef>
            </a:pPr>
            <a:r>
              <a:rPr lang="en-US" sz="3800">
                <a:solidFill>
                  <a:srgbClr val="FFFFFF"/>
                </a:solidFill>
                <a:latin typeface="Cormorant Garamond"/>
                <a:ea typeface="Cormorant Garamond"/>
                <a:cs typeface="Cormorant Garamond"/>
                <a:sym typeface="Cormorant Garamond"/>
              </a:rPr>
              <a:t> </a:t>
            </a:r>
          </a:p>
          <a:p>
            <a:pPr algn="ctr">
              <a:lnSpc>
                <a:spcPts val="4349"/>
              </a:lnSpc>
              <a:spcBef>
                <a:spcPct val="0"/>
              </a:spcBef>
            </a:pPr>
            <a:endParaRPr lang="en-US" sz="3800">
              <a:solidFill>
                <a:srgbClr val="FFFFFF"/>
              </a:solidFill>
              <a:latin typeface="Cormorant Garamond"/>
              <a:ea typeface="Cormorant Garamond"/>
              <a:cs typeface="Cormorant Garamond"/>
              <a:sym typeface="Cormorant Garamond"/>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86EAE9"/>
        </a:solidFill>
        <a:effectLst/>
      </p:bgPr>
    </p:bg>
    <p:spTree>
      <p:nvGrpSpPr>
        <p:cNvPr id="1" name=""/>
        <p:cNvGrpSpPr/>
        <p:nvPr/>
      </p:nvGrpSpPr>
      <p:grpSpPr>
        <a:xfrm>
          <a:off x="0" y="0"/>
          <a:ext cx="0" cy="0"/>
          <a:chOff x="0" y="0"/>
          <a:chExt cx="0" cy="0"/>
        </a:xfrm>
      </p:grpSpPr>
      <p:grpSp>
        <p:nvGrpSpPr>
          <p:cNvPr id="2" name="Group 2"/>
          <p:cNvGrpSpPr/>
          <p:nvPr/>
        </p:nvGrpSpPr>
        <p:grpSpPr>
          <a:xfrm>
            <a:off x="14859483" y="0"/>
            <a:ext cx="3006328" cy="613992"/>
            <a:chOff x="0" y="0"/>
            <a:chExt cx="4008437" cy="818656"/>
          </a:xfrm>
        </p:grpSpPr>
        <p:sp>
          <p:nvSpPr>
            <p:cNvPr id="3" name="TextBox 3"/>
            <p:cNvSpPr txBox="1"/>
            <p:nvPr/>
          </p:nvSpPr>
          <p:spPr>
            <a:xfrm>
              <a:off x="0" y="25153"/>
              <a:ext cx="3732705" cy="682626"/>
            </a:xfrm>
            <a:prstGeom prst="rect">
              <a:avLst/>
            </a:prstGeom>
          </p:spPr>
          <p:txBody>
            <a:bodyPr lIns="0" tIns="0" rIns="0" bIns="0" rtlCol="0" anchor="t">
              <a:spAutoFit/>
            </a:bodyPr>
            <a:lstStyle/>
            <a:p>
              <a:pPr algn="ctr">
                <a:lnSpc>
                  <a:spcPts val="4499"/>
                </a:lnSpc>
                <a:spcBef>
                  <a:spcPct val="0"/>
                </a:spcBef>
              </a:pPr>
              <a:r>
                <a:rPr lang="en-US" sz="2999" b="1">
                  <a:solidFill>
                    <a:srgbClr val="191919"/>
                  </a:solidFill>
                  <a:latin typeface="Cormorant Garamond Bold"/>
                  <a:ea typeface="Cormorant Garamond Bold"/>
                  <a:cs typeface="Cormorant Garamond Bold"/>
                  <a:sym typeface="Cormorant Garamond Bold"/>
                </a:rPr>
                <a:t>AURASAFE</a:t>
              </a:r>
            </a:p>
          </p:txBody>
        </p:sp>
      </p:grpSp>
      <p:sp>
        <p:nvSpPr>
          <p:cNvPr id="4" name="AutoShape 4"/>
          <p:cNvSpPr/>
          <p:nvPr/>
        </p:nvSpPr>
        <p:spPr>
          <a:xfrm>
            <a:off x="806495" y="1689863"/>
            <a:ext cx="5542430" cy="0"/>
          </a:xfrm>
          <a:prstGeom prst="line">
            <a:avLst/>
          </a:prstGeom>
          <a:ln w="104775" cap="flat">
            <a:solidFill>
              <a:srgbClr val="14110F"/>
            </a:solidFill>
            <a:prstDash val="solid"/>
            <a:headEnd type="none" w="sm" len="sm"/>
            <a:tailEnd type="none" w="sm" len="sm"/>
          </a:ln>
        </p:spPr>
      </p:sp>
      <p:sp>
        <p:nvSpPr>
          <p:cNvPr id="5" name="Freeform 5"/>
          <p:cNvSpPr/>
          <p:nvPr/>
        </p:nvSpPr>
        <p:spPr>
          <a:xfrm>
            <a:off x="5295563" y="306996"/>
            <a:ext cx="966717" cy="1212243"/>
          </a:xfrm>
          <a:custGeom>
            <a:avLst/>
            <a:gdLst/>
            <a:ahLst/>
            <a:cxnLst/>
            <a:rect l="l" t="t" r="r" b="b"/>
            <a:pathLst>
              <a:path w="966717" h="1212243">
                <a:moveTo>
                  <a:pt x="0" y="0"/>
                </a:moveTo>
                <a:lnTo>
                  <a:pt x="966717" y="0"/>
                </a:lnTo>
                <a:lnTo>
                  <a:pt x="966717" y="1212244"/>
                </a:lnTo>
                <a:lnTo>
                  <a:pt x="0" y="1212244"/>
                </a:lnTo>
                <a:lnTo>
                  <a:pt x="0" y="0"/>
                </a:lnTo>
                <a:close/>
              </a:path>
            </a:pathLst>
          </a:custGeom>
          <a:blipFill>
            <a:blip r:embed="rId2"/>
            <a:stretch>
              <a:fillRect l="-6037" r="-6037"/>
            </a:stretch>
          </a:blipFill>
        </p:spPr>
      </p:sp>
      <p:sp>
        <p:nvSpPr>
          <p:cNvPr id="6" name="Freeform 6"/>
          <p:cNvSpPr/>
          <p:nvPr/>
        </p:nvSpPr>
        <p:spPr>
          <a:xfrm>
            <a:off x="10994725" y="2775364"/>
            <a:ext cx="8033217" cy="6180808"/>
          </a:xfrm>
          <a:custGeom>
            <a:avLst/>
            <a:gdLst/>
            <a:ahLst/>
            <a:cxnLst/>
            <a:rect l="l" t="t" r="r" b="b"/>
            <a:pathLst>
              <a:path w="8033217" h="6180808">
                <a:moveTo>
                  <a:pt x="0" y="0"/>
                </a:moveTo>
                <a:lnTo>
                  <a:pt x="8033217" y="0"/>
                </a:lnTo>
                <a:lnTo>
                  <a:pt x="8033217" y="6180808"/>
                </a:lnTo>
                <a:lnTo>
                  <a:pt x="0" y="6180808"/>
                </a:lnTo>
                <a:lnTo>
                  <a:pt x="0" y="0"/>
                </a:lnTo>
                <a:close/>
              </a:path>
            </a:pathLst>
          </a:custGeom>
          <a:blipFill>
            <a:blip r:embed="rId3"/>
            <a:stretch>
              <a:fillRect/>
            </a:stretch>
          </a:blipFill>
        </p:spPr>
      </p:sp>
      <p:sp>
        <p:nvSpPr>
          <p:cNvPr id="7" name="TextBox 7"/>
          <p:cNvSpPr txBox="1"/>
          <p:nvPr/>
        </p:nvSpPr>
        <p:spPr>
          <a:xfrm>
            <a:off x="656182" y="3471597"/>
            <a:ext cx="11385485" cy="7938135"/>
          </a:xfrm>
          <a:prstGeom prst="rect">
            <a:avLst/>
          </a:prstGeom>
        </p:spPr>
        <p:txBody>
          <a:bodyPr lIns="0" tIns="0" rIns="0" bIns="0" rtlCol="0" anchor="t">
            <a:spAutoFit/>
          </a:bodyPr>
          <a:lstStyle/>
          <a:p>
            <a:pPr algn="l">
              <a:lnSpc>
                <a:spcPts val="4809"/>
              </a:lnSpc>
            </a:pPr>
            <a:r>
              <a:rPr lang="en-US" sz="3699" b="1">
                <a:solidFill>
                  <a:srgbClr val="000000"/>
                </a:solidFill>
                <a:latin typeface="Cormorant Garamond Bold"/>
                <a:ea typeface="Cormorant Garamond Bold"/>
                <a:cs typeface="Cormorant Garamond Bold"/>
                <a:sym typeface="Cormorant Garamond Bold"/>
              </a:rPr>
              <a:t>Jetson Nano Specifications:</a:t>
            </a:r>
          </a:p>
          <a:p>
            <a:pPr algn="l">
              <a:lnSpc>
                <a:spcPts val="4159"/>
              </a:lnSpc>
            </a:pPr>
            <a:r>
              <a:rPr lang="en-US" sz="3199">
                <a:solidFill>
                  <a:srgbClr val="000000"/>
                </a:solidFill>
                <a:latin typeface="Cormorant Garamond"/>
                <a:ea typeface="Cormorant Garamond"/>
                <a:cs typeface="Cormorant Garamond"/>
                <a:sym typeface="Cormorant Garamond"/>
              </a:rPr>
              <a:t>Jetson Nano is an embedded AI computing device developed by NVIDIA, designed for edge AI applications with high efficiency and low power consumption.</a:t>
            </a:r>
          </a:p>
          <a:p>
            <a:pPr algn="l">
              <a:lnSpc>
                <a:spcPts val="4159"/>
              </a:lnSpc>
            </a:pPr>
            <a:endParaRPr lang="en-US" sz="3199">
              <a:solidFill>
                <a:srgbClr val="000000"/>
              </a:solidFill>
              <a:latin typeface="Cormorant Garamond"/>
              <a:ea typeface="Cormorant Garamond"/>
              <a:cs typeface="Cormorant Garamond"/>
              <a:sym typeface="Cormorant Garamond"/>
            </a:endParaRPr>
          </a:p>
          <a:p>
            <a:pPr algn="l">
              <a:lnSpc>
                <a:spcPts val="4159"/>
              </a:lnSpc>
            </a:pPr>
            <a:r>
              <a:rPr lang="en-US" sz="3199" b="1" i="1">
                <a:solidFill>
                  <a:srgbClr val="000000"/>
                </a:solidFill>
                <a:latin typeface="Cormorant Garamond Bold Italics"/>
                <a:ea typeface="Cormorant Garamond Bold Italics"/>
                <a:cs typeface="Cormorant Garamond Bold Italics"/>
                <a:sym typeface="Cormorant Garamond Bold Italics"/>
              </a:rPr>
              <a:t>1</a:t>
            </a:r>
            <a:r>
              <a:rPr lang="en-US" sz="3199" b="1">
                <a:solidFill>
                  <a:srgbClr val="000000"/>
                </a:solidFill>
                <a:latin typeface="Cormorant Garamond Bold"/>
                <a:ea typeface="Cormorant Garamond Bold"/>
                <a:cs typeface="Cormorant Garamond Bold"/>
                <a:sym typeface="Cormorant Garamond Bold"/>
              </a:rPr>
              <a:t>. Hardware Specifications:</a:t>
            </a:r>
          </a:p>
          <a:p>
            <a:pPr marL="690879" lvl="1" indent="-345439" algn="l">
              <a:lnSpc>
                <a:spcPts val="4159"/>
              </a:lnSpc>
              <a:buFont typeface="Arial"/>
              <a:buChar char="•"/>
            </a:pPr>
            <a:r>
              <a:rPr lang="en-US" sz="3199">
                <a:solidFill>
                  <a:srgbClr val="000000"/>
                </a:solidFill>
                <a:latin typeface="Cormorant Garamond"/>
                <a:ea typeface="Cormorant Garamond"/>
                <a:cs typeface="Cormorant Garamond"/>
                <a:sym typeface="Cormorant Garamond"/>
              </a:rPr>
              <a:t>CPU: Quad-core ARM Cortex-A57 (64-bit)</a:t>
            </a:r>
          </a:p>
          <a:p>
            <a:pPr marL="690879" lvl="1" indent="-345439" algn="l">
              <a:lnSpc>
                <a:spcPts val="4159"/>
              </a:lnSpc>
              <a:buFont typeface="Arial"/>
              <a:buChar char="•"/>
            </a:pPr>
            <a:r>
              <a:rPr lang="en-US" sz="3199">
                <a:solidFill>
                  <a:srgbClr val="000000"/>
                </a:solidFill>
                <a:latin typeface="Cormorant Garamond"/>
                <a:ea typeface="Cormorant Garamond"/>
                <a:cs typeface="Cormorant Garamond"/>
                <a:sym typeface="Cormorant Garamond"/>
              </a:rPr>
              <a:t>GPU: 128-core Maxwell GPU with CUDA support</a:t>
            </a:r>
          </a:p>
          <a:p>
            <a:pPr marL="690879" lvl="1" indent="-345439" algn="l">
              <a:lnSpc>
                <a:spcPts val="4159"/>
              </a:lnSpc>
              <a:buFont typeface="Arial"/>
              <a:buChar char="•"/>
            </a:pPr>
            <a:r>
              <a:rPr lang="en-US" sz="3199">
                <a:solidFill>
                  <a:srgbClr val="000000"/>
                </a:solidFill>
                <a:latin typeface="Cormorant Garamond"/>
                <a:ea typeface="Cormorant Garamond"/>
                <a:cs typeface="Cormorant Garamond"/>
                <a:sym typeface="Cormorant Garamond"/>
              </a:rPr>
              <a:t>Memory: 4GB LPDDR4 (25.6 GB/s bandwidth)</a:t>
            </a:r>
          </a:p>
          <a:p>
            <a:pPr marL="690879" lvl="1" indent="-345439" algn="l">
              <a:lnSpc>
                <a:spcPts val="4159"/>
              </a:lnSpc>
              <a:buFont typeface="Arial"/>
              <a:buChar char="•"/>
            </a:pPr>
            <a:r>
              <a:rPr lang="en-US" sz="3199">
                <a:solidFill>
                  <a:srgbClr val="000000"/>
                </a:solidFill>
                <a:latin typeface="Cormorant Garamond"/>
                <a:ea typeface="Cormorant Garamond"/>
                <a:cs typeface="Cormorant Garamond"/>
                <a:sym typeface="Cormorant Garamond"/>
              </a:rPr>
              <a:t>Storage: microSD card slot (supports up to 128GB)</a:t>
            </a:r>
          </a:p>
          <a:p>
            <a:pPr algn="l">
              <a:lnSpc>
                <a:spcPts val="4159"/>
              </a:lnSpc>
            </a:pPr>
            <a:endParaRPr lang="en-US" sz="3199">
              <a:solidFill>
                <a:srgbClr val="000000"/>
              </a:solidFill>
              <a:latin typeface="Cormorant Garamond"/>
              <a:ea typeface="Cormorant Garamond"/>
              <a:cs typeface="Cormorant Garamond"/>
              <a:sym typeface="Cormorant Garamond"/>
            </a:endParaRPr>
          </a:p>
          <a:p>
            <a:pPr algn="l">
              <a:lnSpc>
                <a:spcPts val="4159"/>
              </a:lnSpc>
            </a:pPr>
            <a:endParaRPr lang="en-US" sz="3199">
              <a:solidFill>
                <a:srgbClr val="000000"/>
              </a:solidFill>
              <a:latin typeface="Cormorant Garamond"/>
              <a:ea typeface="Cormorant Garamond"/>
              <a:cs typeface="Cormorant Garamond"/>
              <a:sym typeface="Cormorant Garamond"/>
            </a:endParaRPr>
          </a:p>
          <a:p>
            <a:pPr algn="l">
              <a:lnSpc>
                <a:spcPts val="4159"/>
              </a:lnSpc>
            </a:pPr>
            <a:endParaRPr lang="en-US" sz="3199">
              <a:solidFill>
                <a:srgbClr val="000000"/>
              </a:solidFill>
              <a:latin typeface="Cormorant Garamond"/>
              <a:ea typeface="Cormorant Garamond"/>
              <a:cs typeface="Cormorant Garamond"/>
              <a:sym typeface="Cormorant Garamond"/>
            </a:endParaRPr>
          </a:p>
          <a:p>
            <a:pPr algn="l">
              <a:lnSpc>
                <a:spcPts val="4159"/>
              </a:lnSpc>
            </a:pPr>
            <a:endParaRPr lang="en-US" sz="3199">
              <a:solidFill>
                <a:srgbClr val="000000"/>
              </a:solidFill>
              <a:latin typeface="Cormorant Garamond"/>
              <a:ea typeface="Cormorant Garamond"/>
              <a:cs typeface="Cormorant Garamond"/>
              <a:sym typeface="Cormorant Garamond"/>
            </a:endParaRPr>
          </a:p>
          <a:p>
            <a:pPr algn="l">
              <a:lnSpc>
                <a:spcPts val="4159"/>
              </a:lnSpc>
              <a:spcBef>
                <a:spcPct val="0"/>
              </a:spcBef>
            </a:pPr>
            <a:endParaRPr lang="en-US" sz="3199">
              <a:solidFill>
                <a:srgbClr val="000000"/>
              </a:solidFill>
              <a:latin typeface="Cormorant Garamond"/>
              <a:ea typeface="Cormorant Garamond"/>
              <a:cs typeface="Cormorant Garamond"/>
              <a:sym typeface="Cormorant Garamond"/>
            </a:endParaRPr>
          </a:p>
        </p:txBody>
      </p:sp>
      <p:sp>
        <p:nvSpPr>
          <p:cNvPr id="8" name="TextBox 8"/>
          <p:cNvSpPr txBox="1"/>
          <p:nvPr/>
        </p:nvSpPr>
        <p:spPr>
          <a:xfrm>
            <a:off x="-1306117" y="2415636"/>
            <a:ext cx="11101355" cy="671830"/>
          </a:xfrm>
          <a:prstGeom prst="rect">
            <a:avLst/>
          </a:prstGeom>
        </p:spPr>
        <p:txBody>
          <a:bodyPr lIns="0" tIns="0" rIns="0" bIns="0" rtlCol="0" anchor="t">
            <a:spAutoFit/>
          </a:bodyPr>
          <a:lstStyle/>
          <a:p>
            <a:pPr algn="ctr">
              <a:lnSpc>
                <a:spcPts val="5329"/>
              </a:lnSpc>
              <a:spcBef>
                <a:spcPct val="0"/>
              </a:spcBef>
            </a:pPr>
            <a:r>
              <a:rPr lang="en-US" sz="4099" b="1">
                <a:solidFill>
                  <a:srgbClr val="000000"/>
                </a:solidFill>
                <a:latin typeface="Cormorant Garamond Bold"/>
                <a:ea typeface="Cormorant Garamond Bold"/>
                <a:cs typeface="Cormorant Garamond Bold"/>
                <a:sym typeface="Cormorant Garamond Bold"/>
              </a:rPr>
              <a:t>JETSON NANO INTEGRATION</a:t>
            </a:r>
          </a:p>
        </p:txBody>
      </p:sp>
      <p:sp>
        <p:nvSpPr>
          <p:cNvPr id="9" name="TextBox 9"/>
          <p:cNvSpPr txBox="1"/>
          <p:nvPr/>
        </p:nvSpPr>
        <p:spPr>
          <a:xfrm>
            <a:off x="-168302" y="357185"/>
            <a:ext cx="5463864" cy="1162054"/>
          </a:xfrm>
          <a:prstGeom prst="rect">
            <a:avLst/>
          </a:prstGeom>
        </p:spPr>
        <p:txBody>
          <a:bodyPr lIns="0" tIns="0" rIns="0" bIns="0" rtlCol="0" anchor="t">
            <a:spAutoFit/>
          </a:bodyPr>
          <a:lstStyle/>
          <a:p>
            <a:pPr algn="ctr">
              <a:lnSpc>
                <a:spcPts val="9749"/>
              </a:lnSpc>
              <a:spcBef>
                <a:spcPct val="0"/>
              </a:spcBef>
            </a:pPr>
            <a:r>
              <a:rPr lang="en-US" sz="6499" b="1">
                <a:solidFill>
                  <a:srgbClr val="000000"/>
                </a:solidFill>
                <a:latin typeface="Cormorant Garamond Bold"/>
                <a:ea typeface="Cormorant Garamond Bold"/>
                <a:cs typeface="Cormorant Garamond Bold"/>
                <a:sym typeface="Cormorant Garamond Bold"/>
              </a:rPr>
              <a:t>Hard Ware</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TotalTime>
  <Words>1155</Words>
  <Application>Microsoft Office PowerPoint</Application>
  <PresentationFormat>Custom</PresentationFormat>
  <Paragraphs>160</Paragraphs>
  <Slides>15</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Cormorant Garamond Bold Italics</vt:lpstr>
      <vt:lpstr>Cormorant Garamond</vt:lpstr>
      <vt:lpstr>Cormorant Garamond Bold</vt:lpstr>
      <vt:lpstr>Arial</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AURA BOT</dc:title>
  <dc:creator>Sadhana Mageshkumar</dc:creator>
  <cp:lastModifiedBy>AVITA</cp:lastModifiedBy>
  <cp:revision>2</cp:revision>
  <dcterms:created xsi:type="dcterms:W3CDTF">2006-08-16T00:00:00Z</dcterms:created>
  <dcterms:modified xsi:type="dcterms:W3CDTF">2025-03-23T09:29:05Z</dcterms:modified>
  <dc:identifier>DAGigmoAPAY</dc:identifier>
</cp:coreProperties>
</file>